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</p:sldIdLst>
  <p:sldSz cx="18288000" cy="10287000"/>
  <p:notesSz cx="6858000" cy="9144000"/>
  <p:embeddedFontLst>
    <p:embeddedFont>
      <p:font typeface="Sansation" panose="020B0604020202020204"/>
      <p:regular r:id="rId35"/>
    </p:embeddedFont>
    <p:embeddedFont>
      <p:font typeface="Sansation Light" panose="020B0604020202020204"/>
      <p:regular r:id="rId36"/>
    </p:embeddedFont>
    <p:embeddedFont>
      <p:font typeface="TT Supermolot Condensed" panose="020B0604020202020204" charset="0"/>
      <p:regular r:id="rId37"/>
    </p:embeddedFont>
    <p:embeddedFont>
      <p:font typeface="TT Supermolot Condensed Bold" panose="020B0604020202020204" charset="0"/>
      <p:regular r:id="rId3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D544216-AA38-4A43-9100-389E66DF266A}" v="18" dt="2024-06-01T10:15:25.85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4" d="100"/>
          <a:sy n="54" d="100"/>
        </p:scale>
        <p:origin x="682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presProps" Target="presProps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tableStyles" Target="tableStyles.xml"/><Relationship Id="rId7" Type="http://schemas.openxmlformats.org/officeDocument/2006/relationships/slide" Target="slides/slide4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font" Target="fonts/font3.fntdata"/><Relationship Id="rId40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font" Target="fonts/font2.fntdata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microsoft.com/office/2015/10/relationships/revisionInfo" Target="revisionInfo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font" Target="fonts/font1.fntdata"/><Relationship Id="rId43" Type="http://schemas.microsoft.com/office/2016/11/relationships/changesInfo" Target="changesInfos/changesInfo1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1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font" Target="fonts/font4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haís Baramarchi" userId="S::thais.baramarchi@ue-germany.de::33c55c73-1e87-4b91-85cc-0699c1a6dd7a" providerId="AD" clId="Web-{CD544216-AA38-4A43-9100-389E66DF266A}"/>
    <pc:docChg chg="modSld">
      <pc:chgData name="Thaís Baramarchi" userId="S::thais.baramarchi@ue-germany.de::33c55c73-1e87-4b91-85cc-0699c1a6dd7a" providerId="AD" clId="Web-{CD544216-AA38-4A43-9100-389E66DF266A}" dt="2024-06-01T10:15:24.337" v="8" actId="20577"/>
      <pc:docMkLst>
        <pc:docMk/>
      </pc:docMkLst>
      <pc:sldChg chg="addSp modSp">
        <pc:chgData name="Thaís Baramarchi" userId="S::thais.baramarchi@ue-germany.de::33c55c73-1e87-4b91-85cc-0699c1a6dd7a" providerId="AD" clId="Web-{CD544216-AA38-4A43-9100-389E66DF266A}" dt="2024-06-01T10:15:24.337" v="8" actId="20577"/>
        <pc:sldMkLst>
          <pc:docMk/>
          <pc:sldMk cId="0" sldId="256"/>
        </pc:sldMkLst>
        <pc:spChg chg="add mod">
          <ac:chgData name="Thaís Baramarchi" userId="S::thais.baramarchi@ue-germany.de::33c55c73-1e87-4b91-85cc-0699c1a6dd7a" providerId="AD" clId="Web-{CD544216-AA38-4A43-9100-389E66DF266A}" dt="2024-06-01T10:15:24.337" v="8" actId="20577"/>
          <ac:spMkLst>
            <pc:docMk/>
            <pc:sldMk cId="0" sldId="256"/>
            <ac:spMk id="5" creationId="{5082A312-D159-3068-E83A-7DC697A2D2F2}"/>
          </ac:spMkLst>
        </pc:spChg>
      </pc:sldChg>
      <pc:sldChg chg="modSp">
        <pc:chgData name="Thaís Baramarchi" userId="S::thais.baramarchi@ue-germany.de::33c55c73-1e87-4b91-85cc-0699c1a6dd7a" providerId="AD" clId="Web-{CD544216-AA38-4A43-9100-389E66DF266A}" dt="2024-06-01T10:15:02.540" v="0" actId="20577"/>
        <pc:sldMkLst>
          <pc:docMk/>
          <pc:sldMk cId="0" sldId="262"/>
        </pc:sldMkLst>
        <pc:spChg chg="mod">
          <ac:chgData name="Thaís Baramarchi" userId="S::thais.baramarchi@ue-germany.de::33c55c73-1e87-4b91-85cc-0699c1a6dd7a" providerId="AD" clId="Web-{CD544216-AA38-4A43-9100-389E66DF266A}" dt="2024-06-01T10:15:02.540" v="0" actId="20577"/>
          <ac:spMkLst>
            <pc:docMk/>
            <pc:sldMk cId="0" sldId="262"/>
            <ac:spMk id="8" creationId="{00000000-0000-0000-0000-00000000000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pxhere.com/en/photo/1563485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722340" y="3744522"/>
            <a:ext cx="15236754" cy="19580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976"/>
              </a:lnSpc>
              <a:spcBef>
                <a:spcPct val="0"/>
              </a:spcBef>
            </a:pPr>
            <a:r>
              <a:rPr lang="en-US" sz="11411" spc="2145">
                <a:solidFill>
                  <a:srgbClr val="FFFFFF"/>
                </a:solidFill>
                <a:latin typeface="Sansation"/>
              </a:rPr>
              <a:t>JAVA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4755683" y="6515100"/>
            <a:ext cx="9227218" cy="5578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29"/>
              </a:lnSpc>
              <a:spcBef>
                <a:spcPct val="0"/>
              </a:spcBef>
            </a:pPr>
            <a:r>
              <a:rPr lang="en-US" sz="3163" spc="601" dirty="0">
                <a:solidFill>
                  <a:srgbClr val="FFFFFF"/>
                </a:solidFill>
                <a:latin typeface="Sansation Light"/>
              </a:rPr>
              <a:t>Secure Coding Principles</a:t>
            </a:r>
          </a:p>
        </p:txBody>
      </p:sp>
      <p:sp>
        <p:nvSpPr>
          <p:cNvPr id="4" name="AutoShape 4"/>
          <p:cNvSpPr/>
          <p:nvPr/>
        </p:nvSpPr>
        <p:spPr>
          <a:xfrm>
            <a:off x="4727108" y="6286500"/>
            <a:ext cx="9227218" cy="0"/>
          </a:xfrm>
          <a:prstGeom prst="line">
            <a:avLst/>
          </a:prstGeom>
          <a:ln w="7620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19DB1909-A338-82DE-69BE-D2F307F1A5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1714833"/>
            <a:ext cx="3343026" cy="4457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5">
            <a:extLst>
              <a:ext uri="{FF2B5EF4-FFF2-40B4-BE49-F238E27FC236}">
                <a16:creationId xmlns:a16="http://schemas.microsoft.com/office/drawing/2014/main" id="{F69FABCE-EA55-D6CF-EF03-2EFE116A40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5082A312-D159-3068-E83A-7DC697A2D2F2}"/>
              </a:ext>
            </a:extLst>
          </p:cNvPr>
          <p:cNvSpPr txBox="1"/>
          <p:nvPr/>
        </p:nvSpPr>
        <p:spPr>
          <a:xfrm>
            <a:off x="7736163" y="9061530"/>
            <a:ext cx="9227218" cy="5157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29"/>
              </a:lnSpc>
              <a:spcBef>
                <a:spcPct val="0"/>
              </a:spcBef>
            </a:pPr>
            <a:r>
              <a:rPr lang="en-US" sz="3150" spc="601" dirty="0">
                <a:solidFill>
                  <a:srgbClr val="FFFFFF"/>
                </a:solidFill>
                <a:latin typeface="Sansation Light"/>
              </a:rPr>
              <a:t>By Thais Martin </a:t>
            </a:r>
            <a:r>
              <a:rPr lang="en-US" sz="3150" spc="601" dirty="0" err="1">
                <a:solidFill>
                  <a:srgbClr val="FFFFFF"/>
                </a:solidFill>
                <a:latin typeface="Sansation Light"/>
              </a:rPr>
              <a:t>Baramarchi</a:t>
            </a:r>
            <a:endParaRPr lang="en-US" sz="3163" spc="601" dirty="0" err="1">
              <a:solidFill>
                <a:srgbClr val="FFFFFF"/>
              </a:solidFill>
              <a:latin typeface="Sansation Ligh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>
            <a:off x="17756245" y="-28575"/>
            <a:ext cx="0" cy="6595368"/>
          </a:xfrm>
          <a:prstGeom prst="line">
            <a:avLst/>
          </a:prstGeom>
          <a:ln w="1905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AutoShape 4"/>
          <p:cNvSpPr/>
          <p:nvPr/>
        </p:nvSpPr>
        <p:spPr>
          <a:xfrm>
            <a:off x="1792180" y="4356572"/>
            <a:ext cx="835067" cy="0"/>
          </a:xfrm>
          <a:prstGeom prst="line">
            <a:avLst/>
          </a:prstGeom>
          <a:ln w="476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1645485" y="266771"/>
            <a:ext cx="5757537" cy="5853496"/>
          </a:xfrm>
          <a:custGeom>
            <a:avLst/>
            <a:gdLst/>
            <a:ahLst/>
            <a:cxnLst/>
            <a:rect l="l" t="t" r="r" b="b"/>
            <a:pathLst>
              <a:path w="5757537" h="5853496">
                <a:moveTo>
                  <a:pt x="0" y="0"/>
                </a:moveTo>
                <a:lnTo>
                  <a:pt x="5757537" y="0"/>
                </a:lnTo>
                <a:lnTo>
                  <a:pt x="5757537" y="5853497"/>
                </a:lnTo>
                <a:lnTo>
                  <a:pt x="0" y="585349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 rot="-5400000">
            <a:off x="16131971" y="7966595"/>
            <a:ext cx="3191398" cy="391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80"/>
              </a:lnSpc>
              <a:spcBef>
                <a:spcPct val="0"/>
              </a:spcBef>
            </a:pPr>
            <a:r>
              <a:rPr lang="en-US" sz="2200" spc="413">
                <a:solidFill>
                  <a:srgbClr val="FFFFFF"/>
                </a:solidFill>
                <a:latin typeface="Sansation"/>
              </a:rPr>
              <a:t>SECURITY ISSUES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792180" y="1468136"/>
            <a:ext cx="8546230" cy="1723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72"/>
              </a:lnSpc>
              <a:spcBef>
                <a:spcPct val="0"/>
              </a:spcBef>
            </a:pPr>
            <a:r>
              <a:rPr lang="en-US" sz="4908" spc="922">
                <a:solidFill>
                  <a:srgbClr val="FFFFFF"/>
                </a:solidFill>
                <a:latin typeface="Sansation Light"/>
              </a:rPr>
              <a:t>INSECURE DIRECT OBJECT REFERENCES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792180" y="3367330"/>
            <a:ext cx="9373741" cy="422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  <a:spcBef>
                <a:spcPct val="0"/>
              </a:spcBef>
            </a:pPr>
            <a:r>
              <a:rPr lang="en-US" sz="2500" spc="470">
                <a:solidFill>
                  <a:srgbClr val="FFFFFF"/>
                </a:solidFill>
                <a:latin typeface="TT Supermolot Condensed"/>
              </a:rPr>
              <a:t>Exposing Internal Object References for Users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792180" y="4928072"/>
            <a:ext cx="10564749" cy="26130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 spc="470">
                <a:solidFill>
                  <a:srgbClr val="FFFFFF"/>
                </a:solidFill>
                <a:latin typeface="TT Supermolot Condensed"/>
              </a:rPr>
              <a:t>It is a vulnerability that arises when attackers can access or modify objects by manipulating identifiers used in a web application's URLs or parameters.</a:t>
            </a:r>
          </a:p>
          <a:p>
            <a:pPr algn="l">
              <a:lnSpc>
                <a:spcPts val="3500"/>
              </a:lnSpc>
              <a:spcBef>
                <a:spcPct val="0"/>
              </a:spcBef>
            </a:pPr>
            <a:r>
              <a:rPr lang="en-US" sz="2500" spc="470">
                <a:solidFill>
                  <a:srgbClr val="FFFFFF"/>
                </a:solidFill>
                <a:latin typeface="TT Supermolot Condensed"/>
              </a:rPr>
              <a:t>It occurs due to missing access control checks, which fail to verify whether a user should be allowed to access specific data.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>
            <a:off x="17756245" y="-28575"/>
            <a:ext cx="0" cy="6595368"/>
          </a:xfrm>
          <a:prstGeom prst="line">
            <a:avLst/>
          </a:prstGeom>
          <a:ln w="1905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AutoShape 4"/>
          <p:cNvSpPr/>
          <p:nvPr/>
        </p:nvSpPr>
        <p:spPr>
          <a:xfrm>
            <a:off x="1792180" y="4642092"/>
            <a:ext cx="835067" cy="0"/>
          </a:xfrm>
          <a:prstGeom prst="line">
            <a:avLst/>
          </a:prstGeom>
          <a:ln w="476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0797986" y="222346"/>
            <a:ext cx="6790937" cy="3569830"/>
          </a:xfrm>
          <a:custGeom>
            <a:avLst/>
            <a:gdLst/>
            <a:ahLst/>
            <a:cxnLst/>
            <a:rect l="l" t="t" r="r" b="b"/>
            <a:pathLst>
              <a:path w="6790937" h="3569830">
                <a:moveTo>
                  <a:pt x="0" y="0"/>
                </a:moveTo>
                <a:lnTo>
                  <a:pt x="6790937" y="0"/>
                </a:lnTo>
                <a:lnTo>
                  <a:pt x="6790937" y="3569830"/>
                </a:lnTo>
                <a:lnTo>
                  <a:pt x="0" y="356983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 rot="-5400000">
            <a:off x="16131971" y="7966595"/>
            <a:ext cx="3191398" cy="391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80"/>
              </a:lnSpc>
              <a:spcBef>
                <a:spcPct val="0"/>
              </a:spcBef>
            </a:pPr>
            <a:r>
              <a:rPr lang="en-US" sz="2200" spc="413">
                <a:solidFill>
                  <a:srgbClr val="FFFFFF"/>
                </a:solidFill>
                <a:latin typeface="Sansation"/>
              </a:rPr>
              <a:t>SECURITY ISSUES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792180" y="1468136"/>
            <a:ext cx="8546230" cy="1723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72"/>
              </a:lnSpc>
              <a:spcBef>
                <a:spcPct val="0"/>
              </a:spcBef>
            </a:pPr>
            <a:r>
              <a:rPr lang="en-US" sz="4908" spc="922">
                <a:solidFill>
                  <a:srgbClr val="FFFFFF"/>
                </a:solidFill>
                <a:latin typeface="Sansation Light"/>
              </a:rPr>
              <a:t>SECURITY MISCONFIGURATION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792180" y="3367330"/>
            <a:ext cx="9070320" cy="12985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 spc="470">
                <a:solidFill>
                  <a:srgbClr val="FFFFFF"/>
                </a:solidFill>
                <a:latin typeface="TT Supermolot Condensed"/>
              </a:rPr>
              <a:t>Using default configurations, insecure settings. (Extensible Markup Language (XML))</a:t>
            </a:r>
          </a:p>
          <a:p>
            <a:pPr algn="l">
              <a:lnSpc>
                <a:spcPts val="3500"/>
              </a:lnSpc>
              <a:spcBef>
                <a:spcPct val="0"/>
              </a:spcBef>
            </a:pPr>
            <a:endParaRPr lang="en-US" sz="2500" spc="470">
              <a:solidFill>
                <a:srgbClr val="FFFFFF"/>
              </a:solidFill>
              <a:latin typeface="TT Supermolot Condense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792180" y="4928072"/>
            <a:ext cx="10564749" cy="26130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 spc="470">
                <a:solidFill>
                  <a:srgbClr val="FFFFFF"/>
                </a:solidFill>
                <a:latin typeface="TT Supermolot Condensed"/>
              </a:rPr>
              <a:t>It occurs when system or application configuration settings are missing or are erroneously implemented, allowing unauthorized access. </a:t>
            </a:r>
          </a:p>
          <a:p>
            <a:pPr algn="l">
              <a:lnSpc>
                <a:spcPts val="3500"/>
              </a:lnSpc>
              <a:spcBef>
                <a:spcPct val="0"/>
              </a:spcBef>
            </a:pPr>
            <a:r>
              <a:rPr lang="en-US" sz="2500" spc="470">
                <a:solidFill>
                  <a:srgbClr val="FFFFFF"/>
                </a:solidFill>
                <a:latin typeface="TT Supermolot Condensed"/>
              </a:rPr>
              <a:t>Common security misconfigurations can occur as a result of leaving default settings unchanged, erroneous configuration changes or other technical issues.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028700" y="3630727"/>
            <a:ext cx="16230600" cy="1762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382"/>
              </a:lnSpc>
              <a:spcBef>
                <a:spcPct val="0"/>
              </a:spcBef>
            </a:pPr>
            <a:r>
              <a:rPr lang="en-US" sz="10273" spc="1931">
                <a:solidFill>
                  <a:srgbClr val="FFFFFF"/>
                </a:solidFill>
                <a:latin typeface="Sansation"/>
              </a:rPr>
              <a:t>SECURITY ISSUES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531804" y="5864844"/>
            <a:ext cx="9224391" cy="537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spc="601">
                <a:solidFill>
                  <a:srgbClr val="FFFFFF"/>
                </a:solidFill>
                <a:latin typeface="TT Supermolot Condensed"/>
              </a:rPr>
              <a:t>Examples and Solutions</a:t>
            </a:r>
          </a:p>
        </p:txBody>
      </p:sp>
      <p:sp>
        <p:nvSpPr>
          <p:cNvPr id="5" name="AutoShape 5"/>
          <p:cNvSpPr/>
          <p:nvPr/>
        </p:nvSpPr>
        <p:spPr>
          <a:xfrm>
            <a:off x="4763052" y="5584198"/>
            <a:ext cx="8761896" cy="0"/>
          </a:xfrm>
          <a:prstGeom prst="line">
            <a:avLst/>
          </a:prstGeom>
          <a:ln w="476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>
            <a:off x="17756245" y="-28575"/>
            <a:ext cx="0" cy="6595368"/>
          </a:xfrm>
          <a:prstGeom prst="line">
            <a:avLst/>
          </a:prstGeom>
          <a:ln w="1905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AutoShape 4"/>
          <p:cNvSpPr/>
          <p:nvPr/>
        </p:nvSpPr>
        <p:spPr>
          <a:xfrm>
            <a:off x="1792180" y="3484006"/>
            <a:ext cx="835067" cy="0"/>
          </a:xfrm>
          <a:prstGeom prst="line">
            <a:avLst/>
          </a:prstGeom>
          <a:ln w="476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2857857" y="5577869"/>
            <a:ext cx="12572286" cy="4409238"/>
          </a:xfrm>
          <a:custGeom>
            <a:avLst/>
            <a:gdLst/>
            <a:ahLst/>
            <a:cxnLst/>
            <a:rect l="l" t="t" r="r" b="b"/>
            <a:pathLst>
              <a:path w="12572286" h="4409238">
                <a:moveTo>
                  <a:pt x="0" y="0"/>
                </a:moveTo>
                <a:lnTo>
                  <a:pt x="12572286" y="0"/>
                </a:lnTo>
                <a:lnTo>
                  <a:pt x="12572286" y="4409238"/>
                </a:lnTo>
                <a:lnTo>
                  <a:pt x="0" y="44092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 rot="-5400000">
            <a:off x="16131971" y="7966595"/>
            <a:ext cx="3191398" cy="391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80"/>
              </a:lnSpc>
              <a:spcBef>
                <a:spcPct val="0"/>
              </a:spcBef>
            </a:pPr>
            <a:r>
              <a:rPr lang="en-US" sz="2200" spc="413">
                <a:solidFill>
                  <a:srgbClr val="FFFFFF"/>
                </a:solidFill>
                <a:latin typeface="Sansation"/>
              </a:rPr>
              <a:t>SECURITY ISSUES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792180" y="1699332"/>
            <a:ext cx="12132112" cy="8515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72"/>
              </a:lnSpc>
              <a:spcBef>
                <a:spcPct val="0"/>
              </a:spcBef>
            </a:pPr>
            <a:r>
              <a:rPr lang="en-US" sz="4908" spc="922">
                <a:solidFill>
                  <a:srgbClr val="FFFFFF"/>
                </a:solidFill>
                <a:latin typeface="Sansation Light"/>
              </a:rPr>
              <a:t>INJECTION FLAWS - SOLUTION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792180" y="2705717"/>
            <a:ext cx="9373741" cy="422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  <a:spcBef>
                <a:spcPct val="0"/>
              </a:spcBef>
            </a:pPr>
            <a:r>
              <a:rPr lang="en-US" sz="2500" spc="470">
                <a:solidFill>
                  <a:srgbClr val="FFFFFF"/>
                </a:solidFill>
                <a:latin typeface="TT Supermolot Condensed"/>
              </a:rPr>
              <a:t>SQL Ijection, Command Injection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792180" y="3841145"/>
            <a:ext cx="14233382" cy="17367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 spc="470">
                <a:solidFill>
                  <a:srgbClr val="FFFFFF"/>
                </a:solidFill>
                <a:latin typeface="TT Supermolot Condensed"/>
              </a:rPr>
              <a:t>-Use of prepared Statements. This approach prevents the SQL injection because the input values are treated like data, instead of a part of the SQL command.</a:t>
            </a:r>
          </a:p>
          <a:p>
            <a:pPr algn="l">
              <a:lnSpc>
                <a:spcPts val="3500"/>
              </a:lnSpc>
              <a:spcBef>
                <a:spcPct val="0"/>
              </a:spcBef>
            </a:pPr>
            <a:endParaRPr lang="en-US" sz="2500" spc="470">
              <a:solidFill>
                <a:srgbClr val="FFFFFF"/>
              </a:solidFill>
              <a:latin typeface="TT Supermolot Condensed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>
            <a:off x="17756245" y="-28575"/>
            <a:ext cx="0" cy="6595368"/>
          </a:xfrm>
          <a:prstGeom prst="line">
            <a:avLst/>
          </a:prstGeom>
          <a:ln w="1905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AutoShape 4"/>
          <p:cNvSpPr/>
          <p:nvPr/>
        </p:nvSpPr>
        <p:spPr>
          <a:xfrm>
            <a:off x="1792180" y="3249240"/>
            <a:ext cx="835067" cy="0"/>
          </a:xfrm>
          <a:prstGeom prst="line">
            <a:avLst/>
          </a:prstGeom>
          <a:ln w="476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3366005" y="5143500"/>
            <a:ext cx="11555990" cy="5072086"/>
          </a:xfrm>
          <a:custGeom>
            <a:avLst/>
            <a:gdLst/>
            <a:ahLst/>
            <a:cxnLst/>
            <a:rect l="l" t="t" r="r" b="b"/>
            <a:pathLst>
              <a:path w="11555990" h="5072086">
                <a:moveTo>
                  <a:pt x="0" y="0"/>
                </a:moveTo>
                <a:lnTo>
                  <a:pt x="11555990" y="0"/>
                </a:lnTo>
                <a:lnTo>
                  <a:pt x="11555990" y="5072086"/>
                </a:lnTo>
                <a:lnTo>
                  <a:pt x="0" y="50720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 rot="-5400000">
            <a:off x="16131971" y="7966595"/>
            <a:ext cx="3191398" cy="391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80"/>
              </a:lnSpc>
              <a:spcBef>
                <a:spcPct val="0"/>
              </a:spcBef>
            </a:pPr>
            <a:r>
              <a:rPr lang="en-US" sz="2200" spc="413">
                <a:solidFill>
                  <a:srgbClr val="FFFFFF"/>
                </a:solidFill>
                <a:latin typeface="Sansation"/>
              </a:rPr>
              <a:t>SECURITY ISSUES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792180" y="657126"/>
            <a:ext cx="15267770" cy="1723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72"/>
              </a:lnSpc>
              <a:spcBef>
                <a:spcPct val="0"/>
              </a:spcBef>
            </a:pPr>
            <a:r>
              <a:rPr lang="en-US" sz="4908" spc="922">
                <a:solidFill>
                  <a:srgbClr val="FFFFFF"/>
                </a:solidFill>
                <a:latin typeface="Sansation"/>
              </a:rPr>
              <a:t>BROKEN AUTHENTICATION AND SESSION MANAGEMENT - SOLUTION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792180" y="2534978"/>
            <a:ext cx="9373741" cy="422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  <a:spcBef>
                <a:spcPct val="0"/>
              </a:spcBef>
            </a:pPr>
            <a:r>
              <a:rPr lang="en-US" sz="2500" spc="470">
                <a:solidFill>
                  <a:srgbClr val="FFFFFF"/>
                </a:solidFill>
                <a:latin typeface="TT Supermolot Condensed"/>
              </a:rPr>
              <a:t>Weak Password Policies, Session Hijacking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792180" y="3425452"/>
            <a:ext cx="13764459" cy="21748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 spc="470">
                <a:solidFill>
                  <a:srgbClr val="FFFFFF"/>
                </a:solidFill>
                <a:latin typeface="TT Supermolot Condensed"/>
              </a:rPr>
              <a:t>-Enforcement of strong password policies by requiring minimum length and higher complexity;</a:t>
            </a:r>
          </a:p>
          <a:p>
            <a:pPr algn="l">
              <a:lnSpc>
                <a:spcPts val="3500"/>
              </a:lnSpc>
            </a:pPr>
            <a:r>
              <a:rPr lang="en-US" sz="2500" spc="470">
                <a:solidFill>
                  <a:srgbClr val="FFFFFF"/>
                </a:solidFill>
                <a:latin typeface="TT Supermolot Condensed"/>
              </a:rPr>
              <a:t>-Multi-factor authentication implementation (MFA);</a:t>
            </a:r>
          </a:p>
          <a:p>
            <a:pPr algn="l">
              <a:lnSpc>
                <a:spcPts val="3500"/>
              </a:lnSpc>
            </a:pPr>
            <a:r>
              <a:rPr lang="en-US" sz="2500" spc="470">
                <a:solidFill>
                  <a:srgbClr val="FFFFFF"/>
                </a:solidFill>
                <a:latin typeface="TT Supermolot Condensed"/>
              </a:rPr>
              <a:t>-Secure Hashing algorithms for password storage.</a:t>
            </a:r>
          </a:p>
          <a:p>
            <a:pPr algn="l">
              <a:lnSpc>
                <a:spcPts val="3500"/>
              </a:lnSpc>
              <a:spcBef>
                <a:spcPct val="0"/>
              </a:spcBef>
            </a:pPr>
            <a:endParaRPr lang="en-US" sz="2500" spc="470">
              <a:solidFill>
                <a:srgbClr val="FFFFFF"/>
              </a:solidFill>
              <a:latin typeface="TT Supermolot Condensed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>
            <a:off x="17756245" y="-28575"/>
            <a:ext cx="0" cy="6595368"/>
          </a:xfrm>
          <a:prstGeom prst="line">
            <a:avLst/>
          </a:prstGeom>
          <a:ln w="1905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AutoShape 4"/>
          <p:cNvSpPr/>
          <p:nvPr/>
        </p:nvSpPr>
        <p:spPr>
          <a:xfrm>
            <a:off x="1792180" y="4356572"/>
            <a:ext cx="835067" cy="0"/>
          </a:xfrm>
          <a:prstGeom prst="line">
            <a:avLst/>
          </a:prstGeom>
          <a:ln w="476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4511389" y="6133625"/>
            <a:ext cx="9265221" cy="4153375"/>
          </a:xfrm>
          <a:custGeom>
            <a:avLst/>
            <a:gdLst/>
            <a:ahLst/>
            <a:cxnLst/>
            <a:rect l="l" t="t" r="r" b="b"/>
            <a:pathLst>
              <a:path w="9265221" h="4153375">
                <a:moveTo>
                  <a:pt x="0" y="0"/>
                </a:moveTo>
                <a:lnTo>
                  <a:pt x="9265222" y="0"/>
                </a:lnTo>
                <a:lnTo>
                  <a:pt x="9265222" y="4153375"/>
                </a:lnTo>
                <a:lnTo>
                  <a:pt x="0" y="415337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 rot="-5400000">
            <a:off x="16131971" y="7966595"/>
            <a:ext cx="3191398" cy="391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80"/>
              </a:lnSpc>
              <a:spcBef>
                <a:spcPct val="0"/>
              </a:spcBef>
            </a:pPr>
            <a:r>
              <a:rPr lang="en-US" sz="2200" spc="413">
                <a:solidFill>
                  <a:srgbClr val="FFFFFF"/>
                </a:solidFill>
                <a:latin typeface="Sansation"/>
              </a:rPr>
              <a:t>SECURITY ISSUES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792180" y="1468136"/>
            <a:ext cx="11596544" cy="1723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72"/>
              </a:lnSpc>
              <a:spcBef>
                <a:spcPct val="0"/>
              </a:spcBef>
            </a:pPr>
            <a:r>
              <a:rPr lang="en-US" sz="4908" spc="922">
                <a:solidFill>
                  <a:srgbClr val="FFFFFF"/>
                </a:solidFill>
                <a:latin typeface="Sansation Light"/>
              </a:rPr>
              <a:t>CROSS-SITE SCRIPTING(XSS) - SOLUTIONS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792180" y="3367330"/>
            <a:ext cx="9373741" cy="422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  <a:spcBef>
                <a:spcPct val="0"/>
              </a:spcBef>
            </a:pPr>
            <a:r>
              <a:rPr lang="en-US" sz="2500" spc="470">
                <a:solidFill>
                  <a:srgbClr val="FFFFFF"/>
                </a:solidFill>
                <a:latin typeface="TT Supermolot Condensed"/>
              </a:rPr>
              <a:t>Injection of Malicious scripts into web pages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792180" y="4928072"/>
            <a:ext cx="10564749" cy="17367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 spc="470">
                <a:solidFill>
                  <a:srgbClr val="FFFFFF"/>
                </a:solidFill>
                <a:latin typeface="TT Supermolot Condensed"/>
              </a:rPr>
              <a:t>-Validate and sanitize user inputs;</a:t>
            </a:r>
          </a:p>
          <a:p>
            <a:pPr algn="l">
              <a:lnSpc>
                <a:spcPts val="3500"/>
              </a:lnSpc>
            </a:pPr>
            <a:r>
              <a:rPr lang="en-US" sz="2500" spc="470">
                <a:solidFill>
                  <a:srgbClr val="FFFFFF"/>
                </a:solidFill>
                <a:latin typeface="TT Supermolot Condensed"/>
              </a:rPr>
              <a:t>-Use context-appropriate escaping;</a:t>
            </a:r>
          </a:p>
          <a:p>
            <a:pPr algn="l">
              <a:lnSpc>
                <a:spcPts val="3500"/>
              </a:lnSpc>
            </a:pPr>
            <a:r>
              <a:rPr lang="en-US" sz="2500" spc="470">
                <a:solidFill>
                  <a:srgbClr val="FFFFFF"/>
                </a:solidFill>
                <a:latin typeface="TT Supermolot Condensed"/>
              </a:rPr>
              <a:t>-Implement Content Security Policy (CSP).</a:t>
            </a:r>
          </a:p>
          <a:p>
            <a:pPr algn="l">
              <a:lnSpc>
                <a:spcPts val="3500"/>
              </a:lnSpc>
              <a:spcBef>
                <a:spcPct val="0"/>
              </a:spcBef>
            </a:pPr>
            <a:endParaRPr lang="en-US" sz="2500" spc="470">
              <a:solidFill>
                <a:srgbClr val="FFFFFF"/>
              </a:solidFill>
              <a:latin typeface="TT Supermolot Condensed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>
            <a:off x="17756245" y="-28575"/>
            <a:ext cx="0" cy="6595368"/>
          </a:xfrm>
          <a:prstGeom prst="line">
            <a:avLst/>
          </a:prstGeom>
          <a:ln w="1905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AutoShape 4"/>
          <p:cNvSpPr/>
          <p:nvPr/>
        </p:nvSpPr>
        <p:spPr>
          <a:xfrm>
            <a:off x="1792180" y="4356572"/>
            <a:ext cx="835067" cy="0"/>
          </a:xfrm>
          <a:prstGeom prst="line">
            <a:avLst/>
          </a:prstGeom>
          <a:ln w="476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3711472" y="6566793"/>
            <a:ext cx="10865057" cy="1754000"/>
          </a:xfrm>
          <a:custGeom>
            <a:avLst/>
            <a:gdLst/>
            <a:ahLst/>
            <a:cxnLst/>
            <a:rect l="l" t="t" r="r" b="b"/>
            <a:pathLst>
              <a:path w="10865057" h="1754000">
                <a:moveTo>
                  <a:pt x="0" y="0"/>
                </a:moveTo>
                <a:lnTo>
                  <a:pt x="10865056" y="0"/>
                </a:lnTo>
                <a:lnTo>
                  <a:pt x="10865056" y="1754000"/>
                </a:lnTo>
                <a:lnTo>
                  <a:pt x="0" y="1754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 rot="-5400000">
            <a:off x="16131971" y="7966595"/>
            <a:ext cx="3191398" cy="391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80"/>
              </a:lnSpc>
              <a:spcBef>
                <a:spcPct val="0"/>
              </a:spcBef>
            </a:pPr>
            <a:r>
              <a:rPr lang="en-US" sz="2200" spc="413">
                <a:solidFill>
                  <a:srgbClr val="FFFFFF"/>
                </a:solidFill>
                <a:latin typeface="Sansation"/>
              </a:rPr>
              <a:t>SECURITY ISSUES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792180" y="1468136"/>
            <a:ext cx="11470103" cy="1723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72"/>
              </a:lnSpc>
              <a:spcBef>
                <a:spcPct val="0"/>
              </a:spcBef>
            </a:pPr>
            <a:r>
              <a:rPr lang="en-US" sz="4908" spc="922">
                <a:solidFill>
                  <a:srgbClr val="FFFFFF"/>
                </a:solidFill>
                <a:latin typeface="Sansation Light"/>
              </a:rPr>
              <a:t>INSECURE DIRECT OBJECT REFERENCES - SOLUTION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792180" y="3367330"/>
            <a:ext cx="9373741" cy="422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  <a:spcBef>
                <a:spcPct val="0"/>
              </a:spcBef>
            </a:pPr>
            <a:r>
              <a:rPr lang="en-US" sz="2500" spc="470">
                <a:solidFill>
                  <a:srgbClr val="FFFFFF"/>
                </a:solidFill>
                <a:latin typeface="TT Supermolot Condensed"/>
              </a:rPr>
              <a:t>Exposing Internal Object References for Users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792180" y="4928072"/>
            <a:ext cx="10564749" cy="12985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 spc="470">
                <a:solidFill>
                  <a:srgbClr val="FFFFFF"/>
                </a:solidFill>
                <a:latin typeface="TT Supermolot Condensed"/>
              </a:rPr>
              <a:t>-Use indirect references such as random tokens;</a:t>
            </a:r>
          </a:p>
          <a:p>
            <a:pPr algn="l">
              <a:lnSpc>
                <a:spcPts val="3500"/>
              </a:lnSpc>
            </a:pPr>
            <a:r>
              <a:rPr lang="en-US" sz="2500" spc="470">
                <a:solidFill>
                  <a:srgbClr val="FFFFFF"/>
                </a:solidFill>
                <a:latin typeface="TT Supermolot Condensed"/>
              </a:rPr>
              <a:t>-Implement access controls to verify user permissions.</a:t>
            </a:r>
          </a:p>
          <a:p>
            <a:pPr algn="l">
              <a:lnSpc>
                <a:spcPts val="3500"/>
              </a:lnSpc>
              <a:spcBef>
                <a:spcPct val="0"/>
              </a:spcBef>
            </a:pPr>
            <a:endParaRPr lang="en-US" sz="2500" spc="470">
              <a:solidFill>
                <a:srgbClr val="FFFFFF"/>
              </a:solidFill>
              <a:latin typeface="TT Supermolot Condensed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>
            <a:off x="17756245" y="-28575"/>
            <a:ext cx="0" cy="6595368"/>
          </a:xfrm>
          <a:prstGeom prst="line">
            <a:avLst/>
          </a:prstGeom>
          <a:ln w="1905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AutoShape 4"/>
          <p:cNvSpPr/>
          <p:nvPr/>
        </p:nvSpPr>
        <p:spPr>
          <a:xfrm>
            <a:off x="1792180" y="4281902"/>
            <a:ext cx="835067" cy="0"/>
          </a:xfrm>
          <a:prstGeom prst="line">
            <a:avLst/>
          </a:prstGeom>
          <a:ln w="476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3682513" y="5988050"/>
            <a:ext cx="10922975" cy="4188257"/>
          </a:xfrm>
          <a:custGeom>
            <a:avLst/>
            <a:gdLst/>
            <a:ahLst/>
            <a:cxnLst/>
            <a:rect l="l" t="t" r="r" b="b"/>
            <a:pathLst>
              <a:path w="10922975" h="4188257">
                <a:moveTo>
                  <a:pt x="0" y="0"/>
                </a:moveTo>
                <a:lnTo>
                  <a:pt x="10922974" y="0"/>
                </a:lnTo>
                <a:lnTo>
                  <a:pt x="10922974" y="4188257"/>
                </a:lnTo>
                <a:lnTo>
                  <a:pt x="0" y="418825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 rot="-5400000">
            <a:off x="16131971" y="7966595"/>
            <a:ext cx="3191398" cy="391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80"/>
              </a:lnSpc>
              <a:spcBef>
                <a:spcPct val="0"/>
              </a:spcBef>
            </a:pPr>
            <a:r>
              <a:rPr lang="en-US" sz="2200" spc="413">
                <a:solidFill>
                  <a:srgbClr val="FFFFFF"/>
                </a:solidFill>
                <a:latin typeface="Sansation"/>
              </a:rPr>
              <a:t>SECURITY ISSUES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792180" y="923925"/>
            <a:ext cx="8546230" cy="1723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72"/>
              </a:lnSpc>
              <a:spcBef>
                <a:spcPct val="0"/>
              </a:spcBef>
            </a:pPr>
            <a:r>
              <a:rPr lang="en-US" sz="4908" spc="922">
                <a:solidFill>
                  <a:srgbClr val="FFFFFF"/>
                </a:solidFill>
                <a:latin typeface="Sansation Light"/>
              </a:rPr>
              <a:t>SECURITY MISCONFIGURATION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792180" y="2959515"/>
            <a:ext cx="9070320" cy="12985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 spc="470">
                <a:solidFill>
                  <a:srgbClr val="FFFFFF"/>
                </a:solidFill>
                <a:latin typeface="TT Supermolot Condensed"/>
              </a:rPr>
              <a:t>Using default configurations, insecure settings. (Extensible Markup Language (XML))</a:t>
            </a:r>
          </a:p>
          <a:p>
            <a:pPr algn="l">
              <a:lnSpc>
                <a:spcPts val="3500"/>
              </a:lnSpc>
              <a:spcBef>
                <a:spcPct val="0"/>
              </a:spcBef>
            </a:pPr>
            <a:endParaRPr lang="en-US" sz="2500" spc="470">
              <a:solidFill>
                <a:srgbClr val="FFFFFF"/>
              </a:solidFill>
              <a:latin typeface="TT Supermolot Condense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792180" y="4251325"/>
            <a:ext cx="10564749" cy="17367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 spc="470">
                <a:solidFill>
                  <a:srgbClr val="FFFFFF"/>
                </a:solidFill>
                <a:latin typeface="TT Supermolot Condensed"/>
              </a:rPr>
              <a:t>-Harden configurations by disabling unused features and services;</a:t>
            </a:r>
          </a:p>
          <a:p>
            <a:pPr algn="l">
              <a:lnSpc>
                <a:spcPts val="3500"/>
              </a:lnSpc>
            </a:pPr>
            <a:r>
              <a:rPr lang="en-US" sz="2500" spc="470">
                <a:solidFill>
                  <a:srgbClr val="FFFFFF"/>
                </a:solidFill>
                <a:latin typeface="TT Supermolot Condensed"/>
              </a:rPr>
              <a:t>-Regularly review and update configurations.</a:t>
            </a:r>
          </a:p>
          <a:p>
            <a:pPr algn="l">
              <a:lnSpc>
                <a:spcPts val="3500"/>
              </a:lnSpc>
              <a:spcBef>
                <a:spcPct val="0"/>
              </a:spcBef>
            </a:pPr>
            <a:endParaRPr lang="en-US" sz="2500" spc="470">
              <a:solidFill>
                <a:srgbClr val="FFFFFF"/>
              </a:solidFill>
              <a:latin typeface="TT Supermolot Condensed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2697185" y="3320248"/>
            <a:ext cx="12893629" cy="3214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739"/>
              </a:lnSpc>
            </a:pPr>
            <a:r>
              <a:rPr lang="en-US" sz="10273" spc="1931">
                <a:solidFill>
                  <a:srgbClr val="FFFFFF"/>
                </a:solidFill>
                <a:latin typeface="Sansation"/>
              </a:rPr>
              <a:t>DEVELOPER CHECKLIST</a:t>
            </a:r>
          </a:p>
        </p:txBody>
      </p:sp>
      <p:sp>
        <p:nvSpPr>
          <p:cNvPr id="4" name="AutoShape 4"/>
          <p:cNvSpPr/>
          <p:nvPr/>
        </p:nvSpPr>
        <p:spPr>
          <a:xfrm>
            <a:off x="4763052" y="6871502"/>
            <a:ext cx="8761896" cy="0"/>
          </a:xfrm>
          <a:prstGeom prst="line">
            <a:avLst/>
          </a:prstGeom>
          <a:ln w="476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4242175" y="7195352"/>
            <a:ext cx="9803649" cy="537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spc="601">
                <a:solidFill>
                  <a:srgbClr val="FFFFFF"/>
                </a:solidFill>
                <a:latin typeface="TT Supermolot Condensed"/>
              </a:rPr>
              <a:t>Strategies for Resolving Security Issues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 rot="-5400000">
            <a:off x="16670265" y="8660639"/>
            <a:ext cx="2114812" cy="391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80"/>
              </a:lnSpc>
              <a:spcBef>
                <a:spcPct val="0"/>
              </a:spcBef>
            </a:pPr>
            <a:r>
              <a:rPr lang="en-US" sz="2200" spc="413">
                <a:solidFill>
                  <a:srgbClr val="FFFFFF"/>
                </a:solidFill>
                <a:latin typeface="Sansation"/>
              </a:rPr>
              <a:t>CHECKLIST</a:t>
            </a:r>
          </a:p>
        </p:txBody>
      </p:sp>
      <p:sp>
        <p:nvSpPr>
          <p:cNvPr id="4" name="AutoShape 4"/>
          <p:cNvSpPr/>
          <p:nvPr/>
        </p:nvSpPr>
        <p:spPr>
          <a:xfrm flipH="1">
            <a:off x="17756245" y="-28575"/>
            <a:ext cx="35560" cy="7827705"/>
          </a:xfrm>
          <a:prstGeom prst="line">
            <a:avLst/>
          </a:prstGeom>
          <a:ln w="1905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" name="AutoShape 5"/>
          <p:cNvSpPr/>
          <p:nvPr/>
        </p:nvSpPr>
        <p:spPr>
          <a:xfrm>
            <a:off x="2763454" y="5866424"/>
            <a:ext cx="804025" cy="0"/>
          </a:xfrm>
          <a:prstGeom prst="line">
            <a:avLst/>
          </a:prstGeom>
          <a:ln w="476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6" name="AutoShape 6"/>
          <p:cNvSpPr/>
          <p:nvPr/>
        </p:nvSpPr>
        <p:spPr>
          <a:xfrm>
            <a:off x="4334635" y="5878330"/>
            <a:ext cx="771231" cy="0"/>
          </a:xfrm>
          <a:prstGeom prst="line">
            <a:avLst/>
          </a:prstGeom>
          <a:ln w="476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7" name="AutoShape 7"/>
          <p:cNvSpPr/>
          <p:nvPr/>
        </p:nvSpPr>
        <p:spPr>
          <a:xfrm>
            <a:off x="5873676" y="5902143"/>
            <a:ext cx="771886" cy="0"/>
          </a:xfrm>
          <a:prstGeom prst="line">
            <a:avLst/>
          </a:prstGeom>
          <a:ln w="476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8" name="AutoShape 8"/>
          <p:cNvSpPr/>
          <p:nvPr/>
        </p:nvSpPr>
        <p:spPr>
          <a:xfrm>
            <a:off x="1029555" y="5842612"/>
            <a:ext cx="966744" cy="0"/>
          </a:xfrm>
          <a:prstGeom prst="line">
            <a:avLst/>
          </a:prstGeom>
          <a:ln w="476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9" name="Group 9"/>
          <p:cNvGrpSpPr/>
          <p:nvPr/>
        </p:nvGrpSpPr>
        <p:grpSpPr>
          <a:xfrm>
            <a:off x="1996299" y="5535092"/>
            <a:ext cx="767156" cy="662664"/>
            <a:chOff x="0" y="0"/>
            <a:chExt cx="940965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940965" cy="812800"/>
            </a:xfrm>
            <a:custGeom>
              <a:avLst/>
              <a:gdLst/>
              <a:ahLst/>
              <a:cxnLst/>
              <a:rect l="l" t="t" r="r" b="b"/>
              <a:pathLst>
                <a:path w="940965" h="812800">
                  <a:moveTo>
                    <a:pt x="470483" y="0"/>
                  </a:moveTo>
                  <a:cubicBezTo>
                    <a:pt x="210642" y="0"/>
                    <a:pt x="0" y="181951"/>
                    <a:pt x="0" y="406400"/>
                  </a:cubicBezTo>
                  <a:cubicBezTo>
                    <a:pt x="0" y="630849"/>
                    <a:pt x="210642" y="812800"/>
                    <a:pt x="470483" y="812800"/>
                  </a:cubicBezTo>
                  <a:cubicBezTo>
                    <a:pt x="730323" y="812800"/>
                    <a:pt x="940965" y="630849"/>
                    <a:pt x="940965" y="406400"/>
                  </a:cubicBezTo>
                  <a:cubicBezTo>
                    <a:pt x="940965" y="181951"/>
                    <a:pt x="730323" y="0"/>
                    <a:pt x="47048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88216" y="28575"/>
              <a:ext cx="764534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3567479" y="5535092"/>
            <a:ext cx="767156" cy="662664"/>
            <a:chOff x="0" y="0"/>
            <a:chExt cx="940965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940965" cy="812800"/>
            </a:xfrm>
            <a:custGeom>
              <a:avLst/>
              <a:gdLst/>
              <a:ahLst/>
              <a:cxnLst/>
              <a:rect l="l" t="t" r="r" b="b"/>
              <a:pathLst>
                <a:path w="940965" h="812800">
                  <a:moveTo>
                    <a:pt x="470483" y="0"/>
                  </a:moveTo>
                  <a:cubicBezTo>
                    <a:pt x="210642" y="0"/>
                    <a:pt x="0" y="181951"/>
                    <a:pt x="0" y="406400"/>
                  </a:cubicBezTo>
                  <a:cubicBezTo>
                    <a:pt x="0" y="630849"/>
                    <a:pt x="210642" y="812800"/>
                    <a:pt x="470483" y="812800"/>
                  </a:cubicBezTo>
                  <a:cubicBezTo>
                    <a:pt x="730323" y="812800"/>
                    <a:pt x="940965" y="630849"/>
                    <a:pt x="940965" y="406400"/>
                  </a:cubicBezTo>
                  <a:cubicBezTo>
                    <a:pt x="940965" y="181951"/>
                    <a:pt x="730323" y="0"/>
                    <a:pt x="47048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88216" y="28575"/>
              <a:ext cx="764534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5105866" y="5546998"/>
            <a:ext cx="767156" cy="662664"/>
            <a:chOff x="0" y="0"/>
            <a:chExt cx="940965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940965" cy="812800"/>
            </a:xfrm>
            <a:custGeom>
              <a:avLst/>
              <a:gdLst/>
              <a:ahLst/>
              <a:cxnLst/>
              <a:rect l="l" t="t" r="r" b="b"/>
              <a:pathLst>
                <a:path w="940965" h="812800">
                  <a:moveTo>
                    <a:pt x="470483" y="0"/>
                  </a:moveTo>
                  <a:cubicBezTo>
                    <a:pt x="210642" y="0"/>
                    <a:pt x="0" y="181951"/>
                    <a:pt x="0" y="406400"/>
                  </a:cubicBezTo>
                  <a:cubicBezTo>
                    <a:pt x="0" y="630849"/>
                    <a:pt x="210642" y="812800"/>
                    <a:pt x="470483" y="812800"/>
                  </a:cubicBezTo>
                  <a:cubicBezTo>
                    <a:pt x="730323" y="812800"/>
                    <a:pt x="940965" y="630849"/>
                    <a:pt x="940965" y="406400"/>
                  </a:cubicBezTo>
                  <a:cubicBezTo>
                    <a:pt x="940965" y="181951"/>
                    <a:pt x="730323" y="0"/>
                    <a:pt x="47048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88216" y="28575"/>
              <a:ext cx="764534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6645562" y="5570811"/>
            <a:ext cx="767156" cy="662664"/>
            <a:chOff x="0" y="0"/>
            <a:chExt cx="940965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940965" cy="812800"/>
            </a:xfrm>
            <a:custGeom>
              <a:avLst/>
              <a:gdLst/>
              <a:ahLst/>
              <a:cxnLst/>
              <a:rect l="l" t="t" r="r" b="b"/>
              <a:pathLst>
                <a:path w="940965" h="812800">
                  <a:moveTo>
                    <a:pt x="470483" y="0"/>
                  </a:moveTo>
                  <a:cubicBezTo>
                    <a:pt x="210642" y="0"/>
                    <a:pt x="0" y="181951"/>
                    <a:pt x="0" y="406400"/>
                  </a:cubicBezTo>
                  <a:cubicBezTo>
                    <a:pt x="0" y="630849"/>
                    <a:pt x="210642" y="812800"/>
                    <a:pt x="470483" y="812800"/>
                  </a:cubicBezTo>
                  <a:cubicBezTo>
                    <a:pt x="730323" y="812800"/>
                    <a:pt x="940965" y="630849"/>
                    <a:pt x="940965" y="406400"/>
                  </a:cubicBezTo>
                  <a:cubicBezTo>
                    <a:pt x="940965" y="181951"/>
                    <a:pt x="730323" y="0"/>
                    <a:pt x="47048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88216" y="28575"/>
              <a:ext cx="764534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1882141" y="2346500"/>
            <a:ext cx="13142573" cy="8515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72"/>
              </a:lnSpc>
              <a:spcBef>
                <a:spcPct val="0"/>
              </a:spcBef>
            </a:pPr>
            <a:r>
              <a:rPr lang="en-US" sz="4908" spc="922">
                <a:solidFill>
                  <a:srgbClr val="FFFFFF"/>
                </a:solidFill>
                <a:latin typeface="Sansation Light"/>
              </a:rPr>
              <a:t>STEP BY STEP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031569" y="6545577"/>
            <a:ext cx="2696615" cy="737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sz="2100" spc="394">
                <a:solidFill>
                  <a:srgbClr val="FFFFFF"/>
                </a:solidFill>
                <a:latin typeface="TT Supermolot Condensed Bold"/>
              </a:rPr>
              <a:t>Input Validation and Sanitization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2659532" y="4083482"/>
            <a:ext cx="2583050" cy="1108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sz="2100" spc="394">
                <a:solidFill>
                  <a:srgbClr val="FFFFFF"/>
                </a:solidFill>
                <a:latin typeface="TT Supermolot Condensed Bold"/>
              </a:rPr>
              <a:t>Authentication and Authorization</a:t>
            </a:r>
          </a:p>
        </p:txBody>
      </p:sp>
      <p:sp>
        <p:nvSpPr>
          <p:cNvPr id="24" name="AutoShape 24"/>
          <p:cNvSpPr/>
          <p:nvPr/>
        </p:nvSpPr>
        <p:spPr>
          <a:xfrm>
            <a:off x="7412717" y="5902143"/>
            <a:ext cx="804025" cy="0"/>
          </a:xfrm>
          <a:prstGeom prst="line">
            <a:avLst/>
          </a:prstGeom>
          <a:ln w="476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5" name="AutoShape 25"/>
          <p:cNvSpPr/>
          <p:nvPr/>
        </p:nvSpPr>
        <p:spPr>
          <a:xfrm>
            <a:off x="8983898" y="5914049"/>
            <a:ext cx="771231" cy="0"/>
          </a:xfrm>
          <a:prstGeom prst="line">
            <a:avLst/>
          </a:prstGeom>
          <a:ln w="476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6" name="AutoShape 26"/>
          <p:cNvSpPr/>
          <p:nvPr/>
        </p:nvSpPr>
        <p:spPr>
          <a:xfrm>
            <a:off x="10522939" y="5937862"/>
            <a:ext cx="771886" cy="0"/>
          </a:xfrm>
          <a:prstGeom prst="line">
            <a:avLst/>
          </a:prstGeom>
          <a:ln w="476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27" name="Group 27"/>
          <p:cNvGrpSpPr/>
          <p:nvPr/>
        </p:nvGrpSpPr>
        <p:grpSpPr>
          <a:xfrm>
            <a:off x="8216742" y="5570811"/>
            <a:ext cx="767156" cy="662664"/>
            <a:chOff x="0" y="0"/>
            <a:chExt cx="940965" cy="8128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940965" cy="812800"/>
            </a:xfrm>
            <a:custGeom>
              <a:avLst/>
              <a:gdLst/>
              <a:ahLst/>
              <a:cxnLst/>
              <a:rect l="l" t="t" r="r" b="b"/>
              <a:pathLst>
                <a:path w="940965" h="812800">
                  <a:moveTo>
                    <a:pt x="470483" y="0"/>
                  </a:moveTo>
                  <a:cubicBezTo>
                    <a:pt x="210642" y="0"/>
                    <a:pt x="0" y="181951"/>
                    <a:pt x="0" y="406400"/>
                  </a:cubicBezTo>
                  <a:cubicBezTo>
                    <a:pt x="0" y="630849"/>
                    <a:pt x="210642" y="812800"/>
                    <a:pt x="470483" y="812800"/>
                  </a:cubicBezTo>
                  <a:cubicBezTo>
                    <a:pt x="730323" y="812800"/>
                    <a:pt x="940965" y="630849"/>
                    <a:pt x="940965" y="406400"/>
                  </a:cubicBezTo>
                  <a:cubicBezTo>
                    <a:pt x="940965" y="181951"/>
                    <a:pt x="730323" y="0"/>
                    <a:pt x="47048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88216" y="28575"/>
              <a:ext cx="764534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9755129" y="5582717"/>
            <a:ext cx="767156" cy="662664"/>
            <a:chOff x="0" y="0"/>
            <a:chExt cx="940965" cy="81280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940965" cy="812800"/>
            </a:xfrm>
            <a:custGeom>
              <a:avLst/>
              <a:gdLst/>
              <a:ahLst/>
              <a:cxnLst/>
              <a:rect l="l" t="t" r="r" b="b"/>
              <a:pathLst>
                <a:path w="940965" h="812800">
                  <a:moveTo>
                    <a:pt x="470483" y="0"/>
                  </a:moveTo>
                  <a:cubicBezTo>
                    <a:pt x="210642" y="0"/>
                    <a:pt x="0" y="181951"/>
                    <a:pt x="0" y="406400"/>
                  </a:cubicBezTo>
                  <a:cubicBezTo>
                    <a:pt x="0" y="630849"/>
                    <a:pt x="210642" y="812800"/>
                    <a:pt x="470483" y="812800"/>
                  </a:cubicBezTo>
                  <a:cubicBezTo>
                    <a:pt x="730323" y="812800"/>
                    <a:pt x="940965" y="630849"/>
                    <a:pt x="940965" y="406400"/>
                  </a:cubicBezTo>
                  <a:cubicBezTo>
                    <a:pt x="940965" y="181951"/>
                    <a:pt x="730323" y="0"/>
                    <a:pt x="47048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88216" y="28575"/>
              <a:ext cx="764534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11294825" y="5606530"/>
            <a:ext cx="767156" cy="662664"/>
            <a:chOff x="0" y="0"/>
            <a:chExt cx="940965" cy="812800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940965" cy="812800"/>
            </a:xfrm>
            <a:custGeom>
              <a:avLst/>
              <a:gdLst/>
              <a:ahLst/>
              <a:cxnLst/>
              <a:rect l="l" t="t" r="r" b="b"/>
              <a:pathLst>
                <a:path w="940965" h="812800">
                  <a:moveTo>
                    <a:pt x="470483" y="0"/>
                  </a:moveTo>
                  <a:cubicBezTo>
                    <a:pt x="210642" y="0"/>
                    <a:pt x="0" y="181951"/>
                    <a:pt x="0" y="406400"/>
                  </a:cubicBezTo>
                  <a:cubicBezTo>
                    <a:pt x="0" y="630849"/>
                    <a:pt x="210642" y="812800"/>
                    <a:pt x="470483" y="812800"/>
                  </a:cubicBezTo>
                  <a:cubicBezTo>
                    <a:pt x="730323" y="812800"/>
                    <a:pt x="940965" y="630849"/>
                    <a:pt x="940965" y="406400"/>
                  </a:cubicBezTo>
                  <a:cubicBezTo>
                    <a:pt x="940965" y="181951"/>
                    <a:pt x="730323" y="0"/>
                    <a:pt x="47048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88216" y="28575"/>
              <a:ext cx="764534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sp>
        <p:nvSpPr>
          <p:cNvPr id="36" name="AutoShape 36"/>
          <p:cNvSpPr/>
          <p:nvPr/>
        </p:nvSpPr>
        <p:spPr>
          <a:xfrm>
            <a:off x="12061980" y="5937862"/>
            <a:ext cx="804025" cy="0"/>
          </a:xfrm>
          <a:prstGeom prst="line">
            <a:avLst/>
          </a:prstGeom>
          <a:ln w="476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7" name="AutoShape 37"/>
          <p:cNvSpPr/>
          <p:nvPr/>
        </p:nvSpPr>
        <p:spPr>
          <a:xfrm>
            <a:off x="13633161" y="5949768"/>
            <a:ext cx="771231" cy="0"/>
          </a:xfrm>
          <a:prstGeom prst="line">
            <a:avLst/>
          </a:prstGeom>
          <a:ln w="476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8" name="AutoShape 38"/>
          <p:cNvSpPr/>
          <p:nvPr/>
        </p:nvSpPr>
        <p:spPr>
          <a:xfrm>
            <a:off x="15172202" y="5973580"/>
            <a:ext cx="771886" cy="0"/>
          </a:xfrm>
          <a:prstGeom prst="line">
            <a:avLst/>
          </a:prstGeom>
          <a:ln w="476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39" name="Group 39"/>
          <p:cNvGrpSpPr/>
          <p:nvPr/>
        </p:nvGrpSpPr>
        <p:grpSpPr>
          <a:xfrm>
            <a:off x="12866005" y="5606530"/>
            <a:ext cx="767156" cy="662664"/>
            <a:chOff x="0" y="0"/>
            <a:chExt cx="940965" cy="812800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940965" cy="812800"/>
            </a:xfrm>
            <a:custGeom>
              <a:avLst/>
              <a:gdLst/>
              <a:ahLst/>
              <a:cxnLst/>
              <a:rect l="l" t="t" r="r" b="b"/>
              <a:pathLst>
                <a:path w="940965" h="812800">
                  <a:moveTo>
                    <a:pt x="470483" y="0"/>
                  </a:moveTo>
                  <a:cubicBezTo>
                    <a:pt x="210642" y="0"/>
                    <a:pt x="0" y="181951"/>
                    <a:pt x="0" y="406400"/>
                  </a:cubicBezTo>
                  <a:cubicBezTo>
                    <a:pt x="0" y="630849"/>
                    <a:pt x="210642" y="812800"/>
                    <a:pt x="470483" y="812800"/>
                  </a:cubicBezTo>
                  <a:cubicBezTo>
                    <a:pt x="730323" y="812800"/>
                    <a:pt x="940965" y="630849"/>
                    <a:pt x="940965" y="406400"/>
                  </a:cubicBezTo>
                  <a:cubicBezTo>
                    <a:pt x="940965" y="181951"/>
                    <a:pt x="730323" y="0"/>
                    <a:pt x="47048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TextBox 41"/>
            <p:cNvSpPr txBox="1"/>
            <p:nvPr/>
          </p:nvSpPr>
          <p:spPr>
            <a:xfrm>
              <a:off x="88216" y="28575"/>
              <a:ext cx="764534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grpSp>
        <p:nvGrpSpPr>
          <p:cNvPr id="42" name="Group 42"/>
          <p:cNvGrpSpPr/>
          <p:nvPr/>
        </p:nvGrpSpPr>
        <p:grpSpPr>
          <a:xfrm>
            <a:off x="14404392" y="5618436"/>
            <a:ext cx="767156" cy="662664"/>
            <a:chOff x="0" y="0"/>
            <a:chExt cx="940965" cy="812800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940965" cy="812800"/>
            </a:xfrm>
            <a:custGeom>
              <a:avLst/>
              <a:gdLst/>
              <a:ahLst/>
              <a:cxnLst/>
              <a:rect l="l" t="t" r="r" b="b"/>
              <a:pathLst>
                <a:path w="940965" h="812800">
                  <a:moveTo>
                    <a:pt x="470483" y="0"/>
                  </a:moveTo>
                  <a:cubicBezTo>
                    <a:pt x="210642" y="0"/>
                    <a:pt x="0" y="181951"/>
                    <a:pt x="0" y="406400"/>
                  </a:cubicBezTo>
                  <a:cubicBezTo>
                    <a:pt x="0" y="630849"/>
                    <a:pt x="210642" y="812800"/>
                    <a:pt x="470483" y="812800"/>
                  </a:cubicBezTo>
                  <a:cubicBezTo>
                    <a:pt x="730323" y="812800"/>
                    <a:pt x="940965" y="630849"/>
                    <a:pt x="940965" y="406400"/>
                  </a:cubicBezTo>
                  <a:cubicBezTo>
                    <a:pt x="940965" y="181951"/>
                    <a:pt x="730323" y="0"/>
                    <a:pt x="47048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TextBox 44"/>
            <p:cNvSpPr txBox="1"/>
            <p:nvPr/>
          </p:nvSpPr>
          <p:spPr>
            <a:xfrm>
              <a:off x="88216" y="28575"/>
              <a:ext cx="764534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grpSp>
        <p:nvGrpSpPr>
          <p:cNvPr id="45" name="Group 45"/>
          <p:cNvGrpSpPr/>
          <p:nvPr/>
        </p:nvGrpSpPr>
        <p:grpSpPr>
          <a:xfrm>
            <a:off x="15944088" y="5642248"/>
            <a:ext cx="767156" cy="662664"/>
            <a:chOff x="0" y="0"/>
            <a:chExt cx="940965" cy="812800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940965" cy="812800"/>
            </a:xfrm>
            <a:custGeom>
              <a:avLst/>
              <a:gdLst/>
              <a:ahLst/>
              <a:cxnLst/>
              <a:rect l="l" t="t" r="r" b="b"/>
              <a:pathLst>
                <a:path w="940965" h="812800">
                  <a:moveTo>
                    <a:pt x="470483" y="0"/>
                  </a:moveTo>
                  <a:cubicBezTo>
                    <a:pt x="210642" y="0"/>
                    <a:pt x="0" y="181951"/>
                    <a:pt x="0" y="406400"/>
                  </a:cubicBezTo>
                  <a:cubicBezTo>
                    <a:pt x="0" y="630849"/>
                    <a:pt x="210642" y="812800"/>
                    <a:pt x="470483" y="812800"/>
                  </a:cubicBezTo>
                  <a:cubicBezTo>
                    <a:pt x="730323" y="812800"/>
                    <a:pt x="940965" y="630849"/>
                    <a:pt x="940965" y="406400"/>
                  </a:cubicBezTo>
                  <a:cubicBezTo>
                    <a:pt x="940965" y="181951"/>
                    <a:pt x="730323" y="0"/>
                    <a:pt x="47048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TextBox 47"/>
            <p:cNvSpPr txBox="1"/>
            <p:nvPr/>
          </p:nvSpPr>
          <p:spPr>
            <a:xfrm>
              <a:off x="88216" y="28575"/>
              <a:ext cx="764534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sp>
        <p:nvSpPr>
          <p:cNvPr id="48" name="TextBox 48"/>
          <p:cNvSpPr txBox="1"/>
          <p:nvPr/>
        </p:nvSpPr>
        <p:spPr>
          <a:xfrm>
            <a:off x="4197919" y="6519701"/>
            <a:ext cx="2583050" cy="737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sz="2100" spc="394">
                <a:solidFill>
                  <a:srgbClr val="FFFFFF"/>
                </a:solidFill>
                <a:latin typeface="TT Supermolot Condensed Bold"/>
              </a:rPr>
              <a:t>Secure Session Management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5737614" y="4826432"/>
            <a:ext cx="2583050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sz="2100" spc="394">
                <a:solidFill>
                  <a:srgbClr val="FFFFFF"/>
                </a:solidFill>
                <a:latin typeface="TT Supermolot Condensed Bold"/>
              </a:rPr>
              <a:t>Data Encryption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7304777" y="6493031"/>
            <a:ext cx="2583050" cy="737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sz="2100" spc="394">
                <a:solidFill>
                  <a:srgbClr val="FFFFFF"/>
                </a:solidFill>
                <a:latin typeface="TT Supermolot Condensed Bold"/>
              </a:rPr>
              <a:t>Error Handling and Logging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8983898" y="4528776"/>
            <a:ext cx="2583050" cy="737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sz="2100" spc="394">
                <a:solidFill>
                  <a:srgbClr val="FFFFFF"/>
                </a:solidFill>
                <a:latin typeface="TT Supermolot Condensed Bold"/>
              </a:rPr>
              <a:t>Secure Configuration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10411702" y="6545577"/>
            <a:ext cx="2583050" cy="737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sz="2100" spc="394">
                <a:solidFill>
                  <a:srgbClr val="FFFFFF"/>
                </a:solidFill>
                <a:latin typeface="TT Supermolot Condensed Bold"/>
              </a:rPr>
              <a:t>Dependency Management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12061980" y="4157301"/>
            <a:ext cx="2583050" cy="1108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sz="2100" spc="394">
                <a:solidFill>
                  <a:srgbClr val="FFFFFF"/>
                </a:solidFill>
                <a:latin typeface="TT Supermolot Condensed Bold"/>
              </a:rPr>
              <a:t>Regular Code Reviews and Testing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13461478" y="6476362"/>
            <a:ext cx="2583050" cy="1108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sz="2100" spc="394">
                <a:solidFill>
                  <a:srgbClr val="FFFFFF"/>
                </a:solidFill>
                <a:latin typeface="TT Supermolot Condensed Bold"/>
              </a:rPr>
              <a:t>Security Training and Awareness</a:t>
            </a:r>
          </a:p>
        </p:txBody>
      </p:sp>
      <p:sp>
        <p:nvSpPr>
          <p:cNvPr id="55" name="TextBox 55"/>
          <p:cNvSpPr txBox="1"/>
          <p:nvPr/>
        </p:nvSpPr>
        <p:spPr>
          <a:xfrm>
            <a:off x="15036140" y="4129301"/>
            <a:ext cx="2583050" cy="1108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sz="2100" spc="394">
                <a:solidFill>
                  <a:srgbClr val="FFFFFF"/>
                </a:solidFill>
                <a:latin typeface="TT Supermolot Condensed Bold"/>
              </a:rPr>
              <a:t>Implement Security Headers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 rot="-5400000">
            <a:off x="16296773" y="8287147"/>
            <a:ext cx="2861794" cy="391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80"/>
              </a:lnSpc>
              <a:spcBef>
                <a:spcPct val="0"/>
              </a:spcBef>
            </a:pPr>
            <a:r>
              <a:rPr lang="en-US" sz="2200" spc="413">
                <a:solidFill>
                  <a:srgbClr val="FFFFFF"/>
                </a:solidFill>
                <a:latin typeface="Sansation"/>
              </a:rPr>
              <a:t>INTRODUCTION</a:t>
            </a:r>
          </a:p>
        </p:txBody>
      </p:sp>
      <p:sp>
        <p:nvSpPr>
          <p:cNvPr id="4" name="AutoShape 4"/>
          <p:cNvSpPr/>
          <p:nvPr/>
        </p:nvSpPr>
        <p:spPr>
          <a:xfrm flipH="1">
            <a:off x="17756245" y="-28575"/>
            <a:ext cx="35560" cy="7080723"/>
          </a:xfrm>
          <a:prstGeom prst="line">
            <a:avLst/>
          </a:prstGeom>
          <a:ln w="1905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1701355" y="2741077"/>
            <a:ext cx="12721119" cy="1120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88"/>
              </a:lnSpc>
              <a:spcBef>
                <a:spcPct val="0"/>
              </a:spcBef>
            </a:pPr>
            <a:r>
              <a:rPr lang="en-US" sz="6491" spc="1220">
                <a:solidFill>
                  <a:srgbClr val="FFFFFF"/>
                </a:solidFill>
                <a:latin typeface="Sansation"/>
              </a:rPr>
              <a:t>INTRODUCTION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701355" y="4355683"/>
            <a:ext cx="15316970" cy="1661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sz="3200" spc="601">
                <a:solidFill>
                  <a:srgbClr val="FFFFFF"/>
                </a:solidFill>
                <a:latin typeface="TT Supermolot Condensed"/>
              </a:rPr>
              <a:t>This presentation has the objective of showing how to protect your web applications, enterprise solutions and mobile apps from attackers using secure coding practices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28700" y="6198453"/>
            <a:ext cx="2918326" cy="683098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>
            <a:off x="17756245" y="-28575"/>
            <a:ext cx="0" cy="5442881"/>
          </a:xfrm>
          <a:prstGeom prst="line">
            <a:avLst/>
          </a:prstGeom>
          <a:ln w="1905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AutoShape 4"/>
          <p:cNvSpPr/>
          <p:nvPr/>
        </p:nvSpPr>
        <p:spPr>
          <a:xfrm>
            <a:off x="1792180" y="3517532"/>
            <a:ext cx="835067" cy="0"/>
          </a:xfrm>
          <a:prstGeom prst="line">
            <a:avLst/>
          </a:prstGeom>
          <a:ln w="476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3761395" y="6323522"/>
            <a:ext cx="10765210" cy="3963478"/>
          </a:xfrm>
          <a:custGeom>
            <a:avLst/>
            <a:gdLst/>
            <a:ahLst/>
            <a:cxnLst/>
            <a:rect l="l" t="t" r="r" b="b"/>
            <a:pathLst>
              <a:path w="10765210" h="3963478">
                <a:moveTo>
                  <a:pt x="0" y="0"/>
                </a:moveTo>
                <a:lnTo>
                  <a:pt x="10765210" y="0"/>
                </a:lnTo>
                <a:lnTo>
                  <a:pt x="10765210" y="3963478"/>
                </a:lnTo>
                <a:lnTo>
                  <a:pt x="0" y="396347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 rot="-5400000">
            <a:off x="15555728" y="7390351"/>
            <a:ext cx="4343886" cy="391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80"/>
              </a:lnSpc>
              <a:spcBef>
                <a:spcPct val="0"/>
              </a:spcBef>
            </a:pPr>
            <a:r>
              <a:rPr lang="en-US" sz="2200" spc="413">
                <a:solidFill>
                  <a:srgbClr val="FFFFFF"/>
                </a:solidFill>
                <a:latin typeface="Sansation"/>
              </a:rPr>
              <a:t>DEVELOPER CHECKLIST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792180" y="1357801"/>
            <a:ext cx="7856637" cy="1723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72"/>
              </a:lnSpc>
              <a:spcBef>
                <a:spcPct val="0"/>
              </a:spcBef>
            </a:pPr>
            <a:r>
              <a:rPr lang="en-US" sz="4908" spc="922">
                <a:solidFill>
                  <a:srgbClr val="FFFFFF"/>
                </a:solidFill>
                <a:latin typeface="Sansation Light"/>
              </a:rPr>
              <a:t>INPUT VALIDATION AND SANITIZATION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792180" y="3813175"/>
            <a:ext cx="12661111" cy="26130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54" lvl="1" indent="-269877" algn="l">
              <a:lnSpc>
                <a:spcPts val="3500"/>
              </a:lnSpc>
              <a:buFont typeface="Arial"/>
              <a:buChar char="•"/>
            </a:pPr>
            <a:r>
              <a:rPr lang="en-US" sz="2500" spc="470">
                <a:solidFill>
                  <a:srgbClr val="FFFFFF"/>
                </a:solidFill>
                <a:latin typeface="TT Supermolot Condensed"/>
              </a:rPr>
              <a:t>Validate Inputs: Validate all inputs from untrusted sources, both client-side and server-side.</a:t>
            </a:r>
          </a:p>
          <a:p>
            <a:pPr marL="1079509" lvl="2" indent="-359836" algn="l">
              <a:lnSpc>
                <a:spcPts val="3500"/>
              </a:lnSpc>
              <a:buFont typeface="Arial"/>
              <a:buChar char="⚬"/>
            </a:pPr>
            <a:r>
              <a:rPr lang="en-US" sz="2500" spc="470">
                <a:solidFill>
                  <a:srgbClr val="FFFFFF"/>
                </a:solidFill>
                <a:latin typeface="TT Supermolot Condensed"/>
              </a:rPr>
              <a:t>Example: Use regex for validating email format;</a:t>
            </a:r>
          </a:p>
          <a:p>
            <a:pPr marL="539754" lvl="1" indent="-269877" algn="l">
              <a:lnSpc>
                <a:spcPts val="3500"/>
              </a:lnSpc>
              <a:spcBef>
                <a:spcPct val="0"/>
              </a:spcBef>
              <a:buFont typeface="Arial"/>
              <a:buChar char="•"/>
            </a:pPr>
            <a:r>
              <a:rPr lang="en-US" sz="2500" spc="470">
                <a:solidFill>
                  <a:srgbClr val="FFFFFF"/>
                </a:solidFill>
                <a:latin typeface="TT Supermolot Condensed"/>
              </a:rPr>
              <a:t>Sanitize Inputs: Use libraries like OWASP ESAPI to sanitize inputs to prevent XSS.</a:t>
            </a:r>
          </a:p>
          <a:p>
            <a:pPr algn="l">
              <a:lnSpc>
                <a:spcPts val="3500"/>
              </a:lnSpc>
              <a:spcBef>
                <a:spcPct val="0"/>
              </a:spcBef>
            </a:pPr>
            <a:endParaRPr lang="en-US" sz="2500" spc="470">
              <a:solidFill>
                <a:srgbClr val="FFFFFF"/>
              </a:solidFill>
              <a:latin typeface="TT Supermolot Condensed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>
            <a:off x="17756245" y="-28575"/>
            <a:ext cx="0" cy="5442881"/>
          </a:xfrm>
          <a:prstGeom prst="line">
            <a:avLst/>
          </a:prstGeom>
          <a:ln w="1905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AutoShape 4"/>
          <p:cNvSpPr/>
          <p:nvPr/>
        </p:nvSpPr>
        <p:spPr>
          <a:xfrm>
            <a:off x="1792180" y="3683034"/>
            <a:ext cx="835067" cy="0"/>
          </a:xfrm>
          <a:prstGeom prst="line">
            <a:avLst/>
          </a:prstGeom>
          <a:ln w="476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 rot="-5400000">
            <a:off x="15555728" y="7390351"/>
            <a:ext cx="4343886" cy="391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80"/>
              </a:lnSpc>
              <a:spcBef>
                <a:spcPct val="0"/>
              </a:spcBef>
            </a:pPr>
            <a:r>
              <a:rPr lang="en-US" sz="2200" spc="413">
                <a:solidFill>
                  <a:srgbClr val="FFFFFF"/>
                </a:solidFill>
                <a:latin typeface="Sansation"/>
              </a:rPr>
              <a:t>DEVELOPER CHECKLIST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792180" y="1468136"/>
            <a:ext cx="9621995" cy="1723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72"/>
              </a:lnSpc>
              <a:spcBef>
                <a:spcPct val="0"/>
              </a:spcBef>
            </a:pPr>
            <a:r>
              <a:rPr lang="en-US" sz="4908" spc="922">
                <a:solidFill>
                  <a:srgbClr val="FFFFFF"/>
                </a:solidFill>
                <a:latin typeface="Sansation Light"/>
              </a:rPr>
              <a:t>AUTHENTICATION AND AUTHORIZATION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792180" y="4406740"/>
            <a:ext cx="12661111" cy="48037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54" lvl="1" indent="-269877" algn="l">
              <a:lnSpc>
                <a:spcPts val="3500"/>
              </a:lnSpc>
              <a:buFont typeface="Arial"/>
              <a:buChar char="•"/>
            </a:pPr>
            <a:r>
              <a:rPr lang="en-US" sz="2500" spc="470">
                <a:solidFill>
                  <a:srgbClr val="FFFFFF"/>
                </a:solidFill>
                <a:latin typeface="TT Supermolot Condensed"/>
              </a:rPr>
              <a:t>·Strong Authentication: Implement strong, multi-factor authentication;</a:t>
            </a:r>
          </a:p>
          <a:p>
            <a:pPr marL="1079509" lvl="2" indent="-359836" algn="l">
              <a:lnSpc>
                <a:spcPts val="3500"/>
              </a:lnSpc>
              <a:buFont typeface="Arial"/>
              <a:buChar char="⚬"/>
            </a:pPr>
            <a:r>
              <a:rPr lang="en-US" sz="2500" spc="470">
                <a:solidFill>
                  <a:srgbClr val="FFFFFF"/>
                </a:solidFill>
                <a:latin typeface="TT Supermolot Condensed"/>
              </a:rPr>
              <a:t>Example: Use libraries like Spring Security for implementing MFA.</a:t>
            </a:r>
          </a:p>
          <a:p>
            <a:pPr marL="539754" lvl="1" indent="-269877" algn="l">
              <a:lnSpc>
                <a:spcPts val="3500"/>
              </a:lnSpc>
              <a:buFont typeface="Arial"/>
              <a:buChar char="•"/>
            </a:pPr>
            <a:r>
              <a:rPr lang="en-US" sz="2500" spc="470">
                <a:solidFill>
                  <a:srgbClr val="FFFFFF"/>
                </a:solidFill>
                <a:latin typeface="TT Supermolot Condensed"/>
              </a:rPr>
              <a:t>·Secure Password Storage: Hash passwords using secure algorithms like bcrypt.</a:t>
            </a:r>
          </a:p>
          <a:p>
            <a:pPr marL="539754" lvl="1" indent="-269877" algn="l">
              <a:lnSpc>
                <a:spcPts val="3500"/>
              </a:lnSpc>
              <a:buFont typeface="Arial"/>
              <a:buChar char="•"/>
            </a:pPr>
            <a:r>
              <a:rPr lang="en-US" sz="2500" spc="470">
                <a:solidFill>
                  <a:srgbClr val="FFFFFF"/>
                </a:solidFill>
                <a:latin typeface="TT Supermolot Condensed"/>
              </a:rPr>
              <a:t>·Least Privilege Principle: Ensure users and services have the minimum permissions required;</a:t>
            </a:r>
          </a:p>
          <a:p>
            <a:pPr marL="1079509" lvl="2" indent="-359836" algn="l">
              <a:lnSpc>
                <a:spcPts val="3500"/>
              </a:lnSpc>
              <a:buFont typeface="Arial"/>
              <a:buChar char="⚬"/>
            </a:pPr>
            <a:r>
              <a:rPr lang="en-US" sz="2500" spc="470">
                <a:solidFill>
                  <a:srgbClr val="FFFFFF"/>
                </a:solidFill>
                <a:latin typeface="TT Supermolot Condensed"/>
              </a:rPr>
              <a:t>Example: Configure database roles with least privileges.</a:t>
            </a:r>
          </a:p>
          <a:p>
            <a:pPr algn="l">
              <a:lnSpc>
                <a:spcPts val="3500"/>
              </a:lnSpc>
              <a:spcBef>
                <a:spcPct val="0"/>
              </a:spcBef>
            </a:pPr>
            <a:endParaRPr lang="en-US" sz="2500" spc="470">
              <a:solidFill>
                <a:srgbClr val="FFFFFF"/>
              </a:solidFill>
              <a:latin typeface="TT Supermolot Condensed"/>
            </a:endParaRPr>
          </a:p>
          <a:p>
            <a:pPr algn="l">
              <a:lnSpc>
                <a:spcPts val="3500"/>
              </a:lnSpc>
              <a:spcBef>
                <a:spcPct val="0"/>
              </a:spcBef>
            </a:pPr>
            <a:endParaRPr lang="en-US" sz="2500" spc="470">
              <a:solidFill>
                <a:srgbClr val="FFFFFF"/>
              </a:solidFill>
              <a:latin typeface="TT Supermolot Condensed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>
            <a:off x="17756245" y="-28575"/>
            <a:ext cx="0" cy="5442881"/>
          </a:xfrm>
          <a:prstGeom prst="line">
            <a:avLst/>
          </a:prstGeom>
          <a:ln w="1905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AutoShape 4"/>
          <p:cNvSpPr/>
          <p:nvPr/>
        </p:nvSpPr>
        <p:spPr>
          <a:xfrm>
            <a:off x="1792180" y="3545978"/>
            <a:ext cx="835067" cy="0"/>
          </a:xfrm>
          <a:prstGeom prst="line">
            <a:avLst/>
          </a:prstGeom>
          <a:ln w="476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2767381" y="4837823"/>
            <a:ext cx="10710708" cy="2018951"/>
          </a:xfrm>
          <a:custGeom>
            <a:avLst/>
            <a:gdLst/>
            <a:ahLst/>
            <a:cxnLst/>
            <a:rect l="l" t="t" r="r" b="b"/>
            <a:pathLst>
              <a:path w="10710708" h="2018951">
                <a:moveTo>
                  <a:pt x="0" y="0"/>
                </a:moveTo>
                <a:lnTo>
                  <a:pt x="10710708" y="0"/>
                </a:lnTo>
                <a:lnTo>
                  <a:pt x="10710708" y="2018952"/>
                </a:lnTo>
                <a:lnTo>
                  <a:pt x="0" y="201895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 rot="-5400000">
            <a:off x="15555728" y="7390351"/>
            <a:ext cx="4343886" cy="391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80"/>
              </a:lnSpc>
              <a:spcBef>
                <a:spcPct val="0"/>
              </a:spcBef>
            </a:pPr>
            <a:r>
              <a:rPr lang="en-US" sz="2200" spc="413">
                <a:solidFill>
                  <a:srgbClr val="FFFFFF"/>
                </a:solidFill>
                <a:latin typeface="Sansation"/>
              </a:rPr>
              <a:t>DEVELOPER CHECKLIST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792180" y="1468136"/>
            <a:ext cx="7351820" cy="1723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72"/>
              </a:lnSpc>
              <a:spcBef>
                <a:spcPct val="0"/>
              </a:spcBef>
            </a:pPr>
            <a:r>
              <a:rPr lang="en-US" sz="4908" spc="922">
                <a:solidFill>
                  <a:srgbClr val="FFFFFF"/>
                </a:solidFill>
                <a:latin typeface="Sansation Light"/>
              </a:rPr>
              <a:t>SECURE SESSION MANAGEMENT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792180" y="4283076"/>
            <a:ext cx="12661111" cy="860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54" lvl="1" indent="-269877" algn="l">
              <a:lnSpc>
                <a:spcPts val="3500"/>
              </a:lnSpc>
              <a:buFont typeface="Arial"/>
              <a:buChar char="•"/>
            </a:pPr>
            <a:r>
              <a:rPr lang="en-US" sz="2500" spc="470">
                <a:solidFill>
                  <a:srgbClr val="FFFFFF"/>
                </a:solidFill>
                <a:latin typeface="TT Supermolot Condensed"/>
              </a:rPr>
              <a:t>·Secure Cookies: Use HttpOnly and Secure flags for cookies.</a:t>
            </a:r>
          </a:p>
          <a:p>
            <a:pPr algn="l">
              <a:lnSpc>
                <a:spcPts val="3500"/>
              </a:lnSpc>
              <a:spcBef>
                <a:spcPct val="0"/>
              </a:spcBef>
            </a:pPr>
            <a:endParaRPr lang="en-US" sz="2500" spc="470">
              <a:solidFill>
                <a:srgbClr val="FFFFFF"/>
              </a:solidFill>
              <a:latin typeface="TT Supermolot Condense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792180" y="7292829"/>
            <a:ext cx="13874794" cy="12985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54" lvl="1" indent="-269877" algn="l">
              <a:lnSpc>
                <a:spcPts val="3500"/>
              </a:lnSpc>
              <a:buFont typeface="Arial"/>
              <a:buChar char="•"/>
            </a:pPr>
            <a:r>
              <a:rPr lang="en-US" sz="2500" spc="470">
                <a:solidFill>
                  <a:srgbClr val="FFFFFF"/>
                </a:solidFill>
                <a:latin typeface="TT Supermolot Condensed"/>
              </a:rPr>
              <a:t>·Session Timeouts: Implement session timeout and re-authentication mechanisms.</a:t>
            </a:r>
          </a:p>
          <a:p>
            <a:pPr algn="l">
              <a:lnSpc>
                <a:spcPts val="3500"/>
              </a:lnSpc>
              <a:spcBef>
                <a:spcPct val="0"/>
              </a:spcBef>
            </a:pPr>
            <a:endParaRPr lang="en-US" sz="2500" spc="470">
              <a:solidFill>
                <a:srgbClr val="FFFFFF"/>
              </a:solidFill>
              <a:latin typeface="TT Supermolot Condensed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>
            <a:off x="17756245" y="-28575"/>
            <a:ext cx="0" cy="5442881"/>
          </a:xfrm>
          <a:prstGeom prst="line">
            <a:avLst/>
          </a:prstGeom>
          <a:ln w="1905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AutoShape 4"/>
          <p:cNvSpPr/>
          <p:nvPr/>
        </p:nvSpPr>
        <p:spPr>
          <a:xfrm>
            <a:off x="661035" y="2933291"/>
            <a:ext cx="835067" cy="0"/>
          </a:xfrm>
          <a:prstGeom prst="line">
            <a:avLst/>
          </a:prstGeom>
          <a:ln w="476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8489097" y="651465"/>
            <a:ext cx="9071251" cy="9243406"/>
          </a:xfrm>
          <a:custGeom>
            <a:avLst/>
            <a:gdLst/>
            <a:ahLst/>
            <a:cxnLst/>
            <a:rect l="l" t="t" r="r" b="b"/>
            <a:pathLst>
              <a:path w="9071251" h="9243406">
                <a:moveTo>
                  <a:pt x="0" y="0"/>
                </a:moveTo>
                <a:lnTo>
                  <a:pt x="9071251" y="0"/>
                </a:lnTo>
                <a:lnTo>
                  <a:pt x="9071251" y="9243406"/>
                </a:lnTo>
                <a:lnTo>
                  <a:pt x="0" y="924340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 rot="-5400000">
            <a:off x="15555728" y="7390351"/>
            <a:ext cx="4343886" cy="391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80"/>
              </a:lnSpc>
              <a:spcBef>
                <a:spcPct val="0"/>
              </a:spcBef>
            </a:pPr>
            <a:r>
              <a:rPr lang="en-US" sz="2200" spc="413">
                <a:solidFill>
                  <a:srgbClr val="FFFFFF"/>
                </a:solidFill>
                <a:latin typeface="Sansation"/>
              </a:rPr>
              <a:t>DEVELOPER CHECKLIST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61035" y="1742016"/>
            <a:ext cx="7856637" cy="8515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72"/>
              </a:lnSpc>
              <a:spcBef>
                <a:spcPct val="0"/>
              </a:spcBef>
            </a:pPr>
            <a:r>
              <a:rPr lang="en-US" sz="4908" spc="922">
                <a:solidFill>
                  <a:srgbClr val="FFFFFF"/>
                </a:solidFill>
                <a:latin typeface="Sansation Light"/>
              </a:rPr>
              <a:t>DATA ENCRYPTION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0" y="3911699"/>
            <a:ext cx="7602972" cy="21748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54" lvl="1" indent="-269877" algn="l">
              <a:lnSpc>
                <a:spcPts val="3500"/>
              </a:lnSpc>
              <a:buFont typeface="Arial"/>
              <a:buChar char="•"/>
            </a:pPr>
            <a:r>
              <a:rPr lang="en-US" sz="2500" spc="470">
                <a:solidFill>
                  <a:srgbClr val="FFFFFF"/>
                </a:solidFill>
                <a:latin typeface="TT Supermolot Condensed"/>
              </a:rPr>
              <a:t>·Encrypt Sensitive Data: Use strong encryption algorithms like AES-256 for sensitive data at rest and in transit.</a:t>
            </a:r>
          </a:p>
          <a:p>
            <a:pPr algn="l">
              <a:lnSpc>
                <a:spcPts val="3500"/>
              </a:lnSpc>
              <a:spcBef>
                <a:spcPct val="0"/>
              </a:spcBef>
            </a:pPr>
            <a:endParaRPr lang="en-US" sz="2500" spc="470">
              <a:solidFill>
                <a:srgbClr val="FFFFFF"/>
              </a:solidFill>
              <a:latin typeface="TT Supermolot Condensed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>
            <a:off x="17756245" y="-28575"/>
            <a:ext cx="0" cy="5442881"/>
          </a:xfrm>
          <a:prstGeom prst="line">
            <a:avLst/>
          </a:prstGeom>
          <a:ln w="1905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AutoShape 4"/>
          <p:cNvSpPr/>
          <p:nvPr/>
        </p:nvSpPr>
        <p:spPr>
          <a:xfrm>
            <a:off x="1792180" y="2746050"/>
            <a:ext cx="835067" cy="0"/>
          </a:xfrm>
          <a:prstGeom prst="line">
            <a:avLst/>
          </a:prstGeom>
          <a:ln w="476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792180" y="3857372"/>
            <a:ext cx="11550564" cy="4556378"/>
          </a:xfrm>
          <a:custGeom>
            <a:avLst/>
            <a:gdLst/>
            <a:ahLst/>
            <a:cxnLst/>
            <a:rect l="l" t="t" r="r" b="b"/>
            <a:pathLst>
              <a:path w="11550564" h="4556378">
                <a:moveTo>
                  <a:pt x="0" y="0"/>
                </a:moveTo>
                <a:lnTo>
                  <a:pt x="11550564" y="0"/>
                </a:lnTo>
                <a:lnTo>
                  <a:pt x="11550564" y="4556378"/>
                </a:lnTo>
                <a:lnTo>
                  <a:pt x="0" y="455637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 rot="-5400000">
            <a:off x="15555728" y="7390351"/>
            <a:ext cx="4343886" cy="391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80"/>
              </a:lnSpc>
              <a:spcBef>
                <a:spcPct val="0"/>
              </a:spcBef>
            </a:pPr>
            <a:r>
              <a:rPr lang="en-US" sz="2200" spc="413">
                <a:solidFill>
                  <a:srgbClr val="FFFFFF"/>
                </a:solidFill>
                <a:latin typeface="Sansation"/>
              </a:rPr>
              <a:t>DEVELOPER CHECKLIST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792180" y="565337"/>
            <a:ext cx="7856637" cy="1723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72"/>
              </a:lnSpc>
              <a:spcBef>
                <a:spcPct val="0"/>
              </a:spcBef>
            </a:pPr>
            <a:r>
              <a:rPr lang="en-US" sz="4908" spc="922">
                <a:solidFill>
                  <a:srgbClr val="FFFFFF"/>
                </a:solidFill>
                <a:latin typeface="Sansation Light"/>
              </a:rPr>
              <a:t>ERROR HANDLING AND LOGGING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792180" y="2955105"/>
            <a:ext cx="12661111" cy="12985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54" lvl="1" indent="-269877" algn="l">
              <a:lnSpc>
                <a:spcPts val="3500"/>
              </a:lnSpc>
              <a:spcBef>
                <a:spcPct val="0"/>
              </a:spcBef>
              <a:buFont typeface="Arial"/>
              <a:buChar char="•"/>
            </a:pPr>
            <a:r>
              <a:rPr lang="en-US" sz="2500" spc="470">
                <a:solidFill>
                  <a:srgbClr val="FFFFFF"/>
                </a:solidFill>
                <a:latin typeface="TT Supermolot Condensed"/>
              </a:rPr>
              <a:t>Avoid Detailed Error Messages: Do not expose detailed error messages to users.</a:t>
            </a:r>
          </a:p>
          <a:p>
            <a:pPr algn="l">
              <a:lnSpc>
                <a:spcPts val="3500"/>
              </a:lnSpc>
              <a:spcBef>
                <a:spcPct val="0"/>
              </a:spcBef>
            </a:pPr>
            <a:endParaRPr lang="en-US" sz="2500" spc="470">
              <a:solidFill>
                <a:srgbClr val="FFFFFF"/>
              </a:solidFill>
              <a:latin typeface="TT Supermolot Condense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792180" y="8366125"/>
            <a:ext cx="12661111" cy="17367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54" lvl="1" indent="-269877" algn="l">
              <a:lnSpc>
                <a:spcPts val="3500"/>
              </a:lnSpc>
              <a:buFont typeface="Arial"/>
              <a:buChar char="•"/>
            </a:pPr>
            <a:r>
              <a:rPr lang="en-US" sz="2500" spc="470">
                <a:solidFill>
                  <a:srgbClr val="FFFFFF"/>
                </a:solidFill>
                <a:latin typeface="TT Supermolot Condensed"/>
              </a:rPr>
              <a:t>Secure Logging: Ensure logs do not contain sensitive information and use secure logging practices;</a:t>
            </a:r>
          </a:p>
          <a:p>
            <a:pPr marL="1079509" lvl="2" indent="-359836" algn="l">
              <a:lnSpc>
                <a:spcPts val="3500"/>
              </a:lnSpc>
              <a:buFont typeface="Arial"/>
              <a:buChar char="⚬"/>
            </a:pPr>
            <a:r>
              <a:rPr lang="en-US" sz="2500" spc="470">
                <a:solidFill>
                  <a:srgbClr val="FFFFFF"/>
                </a:solidFill>
                <a:latin typeface="TT Supermolot Condensed"/>
              </a:rPr>
              <a:t>Example: Use SLF4J with logback or log4j.</a:t>
            </a:r>
          </a:p>
          <a:p>
            <a:pPr algn="l">
              <a:lnSpc>
                <a:spcPts val="3500"/>
              </a:lnSpc>
              <a:spcBef>
                <a:spcPct val="0"/>
              </a:spcBef>
            </a:pPr>
            <a:endParaRPr lang="en-US" sz="2500" spc="470">
              <a:solidFill>
                <a:srgbClr val="FFFFFF"/>
              </a:solidFill>
              <a:latin typeface="TT Supermolot Condensed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>
            <a:off x="17756245" y="-28575"/>
            <a:ext cx="0" cy="5442881"/>
          </a:xfrm>
          <a:prstGeom prst="line">
            <a:avLst/>
          </a:prstGeom>
          <a:ln w="1905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AutoShape 4"/>
          <p:cNvSpPr/>
          <p:nvPr/>
        </p:nvSpPr>
        <p:spPr>
          <a:xfrm>
            <a:off x="1792180" y="3545978"/>
            <a:ext cx="835067" cy="0"/>
          </a:xfrm>
          <a:prstGeom prst="line">
            <a:avLst/>
          </a:prstGeom>
          <a:ln w="476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 rot="-5400000">
            <a:off x="15555728" y="7390351"/>
            <a:ext cx="4343886" cy="391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80"/>
              </a:lnSpc>
              <a:spcBef>
                <a:spcPct val="0"/>
              </a:spcBef>
            </a:pPr>
            <a:r>
              <a:rPr lang="en-US" sz="2200" spc="413">
                <a:solidFill>
                  <a:srgbClr val="FFFFFF"/>
                </a:solidFill>
                <a:latin typeface="Sansation"/>
              </a:rPr>
              <a:t>DEVELOPER CHECKLIST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792180" y="1468136"/>
            <a:ext cx="7351820" cy="1723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72"/>
              </a:lnSpc>
              <a:spcBef>
                <a:spcPct val="0"/>
              </a:spcBef>
            </a:pPr>
            <a:r>
              <a:rPr lang="en-US" sz="4908" spc="922">
                <a:solidFill>
                  <a:srgbClr val="FFFFFF"/>
                </a:solidFill>
                <a:latin typeface="Sansation Light"/>
              </a:rPr>
              <a:t>SECURE CONFIGURATION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792180" y="4283076"/>
            <a:ext cx="12661111" cy="30511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54" lvl="1" indent="-269877" algn="l">
              <a:lnSpc>
                <a:spcPts val="3500"/>
              </a:lnSpc>
              <a:buFont typeface="Arial"/>
              <a:buChar char="•"/>
            </a:pPr>
            <a:r>
              <a:rPr lang="en-US" sz="2500" spc="470">
                <a:solidFill>
                  <a:srgbClr val="FFFFFF"/>
                </a:solidFill>
                <a:latin typeface="TT Supermolot Condensed"/>
              </a:rPr>
              <a:t>·Disable Default Accounts: Ensure default accounts are disabled or removed;</a:t>
            </a:r>
          </a:p>
          <a:p>
            <a:pPr marL="1079509" lvl="2" indent="-359836" algn="l">
              <a:lnSpc>
                <a:spcPts val="3500"/>
              </a:lnSpc>
              <a:buFont typeface="Arial"/>
              <a:buChar char="⚬"/>
            </a:pPr>
            <a:r>
              <a:rPr lang="en-US" sz="2500" spc="470">
                <a:solidFill>
                  <a:srgbClr val="FFFFFF"/>
                </a:solidFill>
                <a:latin typeface="TT Supermolot Condensed"/>
              </a:rPr>
              <a:t>Example: Change default admin passwords.</a:t>
            </a:r>
          </a:p>
          <a:p>
            <a:pPr marL="539754" lvl="1" indent="-269877" algn="l">
              <a:lnSpc>
                <a:spcPts val="3500"/>
              </a:lnSpc>
              <a:buFont typeface="Arial"/>
              <a:buChar char="•"/>
            </a:pPr>
            <a:r>
              <a:rPr lang="en-US" sz="2500" spc="470">
                <a:solidFill>
                  <a:srgbClr val="FFFFFF"/>
                </a:solidFill>
                <a:latin typeface="TT Supermolot Condensed"/>
              </a:rPr>
              <a:t>·Update Configurations: Regularly review and update configurations;</a:t>
            </a:r>
          </a:p>
          <a:p>
            <a:pPr marL="1079509" lvl="2" indent="-359836" algn="l">
              <a:lnSpc>
                <a:spcPts val="3500"/>
              </a:lnSpc>
              <a:buFont typeface="Arial"/>
              <a:buChar char="⚬"/>
            </a:pPr>
            <a:r>
              <a:rPr lang="en-US" sz="2500" spc="470">
                <a:solidFill>
                  <a:srgbClr val="FFFFFF"/>
                </a:solidFill>
                <a:latin typeface="TT Supermolot Condensed"/>
              </a:rPr>
              <a:t>Example: Harden web server configurations.</a:t>
            </a:r>
          </a:p>
          <a:p>
            <a:pPr algn="l">
              <a:lnSpc>
                <a:spcPts val="3500"/>
              </a:lnSpc>
              <a:spcBef>
                <a:spcPct val="0"/>
              </a:spcBef>
            </a:pPr>
            <a:endParaRPr lang="en-US" sz="2500" spc="470">
              <a:solidFill>
                <a:srgbClr val="FFFFFF"/>
              </a:solidFill>
              <a:latin typeface="TT Supermolot Condensed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>
            <a:off x="17756245" y="-28575"/>
            <a:ext cx="0" cy="5442881"/>
          </a:xfrm>
          <a:prstGeom prst="line">
            <a:avLst/>
          </a:prstGeom>
          <a:ln w="1905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AutoShape 4"/>
          <p:cNvSpPr/>
          <p:nvPr/>
        </p:nvSpPr>
        <p:spPr>
          <a:xfrm>
            <a:off x="1792180" y="3545978"/>
            <a:ext cx="835067" cy="0"/>
          </a:xfrm>
          <a:prstGeom prst="line">
            <a:avLst/>
          </a:prstGeom>
          <a:ln w="476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 rot="-5400000">
            <a:off x="15555728" y="7390351"/>
            <a:ext cx="4343886" cy="391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80"/>
              </a:lnSpc>
              <a:spcBef>
                <a:spcPct val="0"/>
              </a:spcBef>
            </a:pPr>
            <a:r>
              <a:rPr lang="en-US" sz="2200" spc="413">
                <a:solidFill>
                  <a:srgbClr val="FFFFFF"/>
                </a:solidFill>
                <a:latin typeface="Sansation"/>
              </a:rPr>
              <a:t>DEVELOPER CHECKLIST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792180" y="1468136"/>
            <a:ext cx="7351820" cy="1723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72"/>
              </a:lnSpc>
              <a:spcBef>
                <a:spcPct val="0"/>
              </a:spcBef>
            </a:pPr>
            <a:r>
              <a:rPr lang="en-US" sz="4908" spc="922">
                <a:solidFill>
                  <a:srgbClr val="FFFFFF"/>
                </a:solidFill>
                <a:latin typeface="Sansation Light"/>
              </a:rPr>
              <a:t>DEPENDENCY MANAGEMENT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792180" y="4283076"/>
            <a:ext cx="12661111" cy="30511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54" lvl="1" indent="-269877" algn="l">
              <a:lnSpc>
                <a:spcPts val="3500"/>
              </a:lnSpc>
              <a:buFont typeface="Arial"/>
              <a:buChar char="•"/>
            </a:pPr>
            <a:r>
              <a:rPr lang="en-US" sz="2500" spc="470">
                <a:solidFill>
                  <a:srgbClr val="FFFFFF"/>
                </a:solidFill>
                <a:latin typeface="TT Supermolot Condensed"/>
              </a:rPr>
              <a:t>··Update Dependencies: Regularly update third-party libraries and dependencies;</a:t>
            </a:r>
          </a:p>
          <a:p>
            <a:pPr marL="1079509" lvl="2" indent="-359836" algn="l">
              <a:lnSpc>
                <a:spcPts val="3500"/>
              </a:lnSpc>
              <a:buFont typeface="Arial"/>
              <a:buChar char="⚬"/>
            </a:pPr>
            <a:r>
              <a:rPr lang="en-US" sz="2500" spc="470">
                <a:solidFill>
                  <a:srgbClr val="FFFFFF"/>
                </a:solidFill>
                <a:latin typeface="TT Supermolot Condensed"/>
              </a:rPr>
              <a:t>Example: Use Maven or Gradle for managing dependencies.</a:t>
            </a:r>
          </a:p>
          <a:p>
            <a:pPr marL="539754" lvl="1" indent="-269877" algn="l">
              <a:lnSpc>
                <a:spcPts val="3500"/>
              </a:lnSpc>
              <a:buFont typeface="Arial"/>
              <a:buChar char="•"/>
            </a:pPr>
            <a:r>
              <a:rPr lang="en-US" sz="2500" spc="470">
                <a:solidFill>
                  <a:srgbClr val="FFFFFF"/>
                </a:solidFill>
                <a:latin typeface="TT Supermolot Condensed"/>
              </a:rPr>
              <a:t>Use Dependency Scanning Tools: Use tools like OWASP Dependency-Check to identify vulnerabilities.</a:t>
            </a:r>
          </a:p>
          <a:p>
            <a:pPr marL="1079509" lvl="2" indent="-359836" algn="l">
              <a:lnSpc>
                <a:spcPts val="3500"/>
              </a:lnSpc>
              <a:buFont typeface="Arial"/>
              <a:buChar char="⚬"/>
            </a:pPr>
            <a:endParaRPr lang="en-US" sz="2500" spc="470">
              <a:solidFill>
                <a:srgbClr val="FFFFFF"/>
              </a:solidFill>
              <a:latin typeface="TT Supermolot Condensed"/>
            </a:endParaRPr>
          </a:p>
          <a:p>
            <a:pPr algn="l">
              <a:lnSpc>
                <a:spcPts val="3500"/>
              </a:lnSpc>
              <a:spcBef>
                <a:spcPct val="0"/>
              </a:spcBef>
            </a:pPr>
            <a:endParaRPr lang="en-US" sz="2500" spc="470">
              <a:solidFill>
                <a:srgbClr val="FFFFFF"/>
              </a:solidFill>
              <a:latin typeface="TT Supermolot Condensed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>
            <a:off x="17756245" y="-28575"/>
            <a:ext cx="0" cy="5442881"/>
          </a:xfrm>
          <a:prstGeom prst="line">
            <a:avLst/>
          </a:prstGeom>
          <a:ln w="1905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AutoShape 4"/>
          <p:cNvSpPr/>
          <p:nvPr/>
        </p:nvSpPr>
        <p:spPr>
          <a:xfrm>
            <a:off x="1792180" y="3545978"/>
            <a:ext cx="835067" cy="0"/>
          </a:xfrm>
          <a:prstGeom prst="line">
            <a:avLst/>
          </a:prstGeom>
          <a:ln w="476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 rot="-5400000">
            <a:off x="15555728" y="7390351"/>
            <a:ext cx="4343886" cy="391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80"/>
              </a:lnSpc>
              <a:spcBef>
                <a:spcPct val="0"/>
              </a:spcBef>
            </a:pPr>
            <a:r>
              <a:rPr lang="en-US" sz="2200" spc="413">
                <a:solidFill>
                  <a:srgbClr val="FFFFFF"/>
                </a:solidFill>
                <a:latin typeface="Sansation"/>
              </a:rPr>
              <a:t>DEVELOPER CHECKLIST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792180" y="1468136"/>
            <a:ext cx="10689449" cy="1723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72"/>
              </a:lnSpc>
              <a:spcBef>
                <a:spcPct val="0"/>
              </a:spcBef>
            </a:pPr>
            <a:r>
              <a:rPr lang="en-US" sz="4908" spc="922">
                <a:solidFill>
                  <a:srgbClr val="FFFFFF"/>
                </a:solidFill>
                <a:latin typeface="Sansation Light"/>
              </a:rPr>
              <a:t>REGULAR CODE REVIEWS AND TESTING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792180" y="4283076"/>
            <a:ext cx="12661111" cy="3927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54" lvl="1" indent="-269877" algn="l">
              <a:lnSpc>
                <a:spcPts val="3500"/>
              </a:lnSpc>
              <a:buFont typeface="Arial"/>
              <a:buChar char="•"/>
            </a:pPr>
            <a:r>
              <a:rPr lang="en-US" sz="2500" spc="470">
                <a:solidFill>
                  <a:srgbClr val="FFFFFF"/>
                </a:solidFill>
                <a:latin typeface="TT Supermolot Condensed"/>
              </a:rPr>
              <a:t>Conduct Regular Code Reviews: Regularly review code for security issues;</a:t>
            </a:r>
          </a:p>
          <a:p>
            <a:pPr marL="1079509" lvl="2" indent="-359836" algn="l">
              <a:lnSpc>
                <a:spcPts val="3500"/>
              </a:lnSpc>
              <a:buFont typeface="Arial"/>
              <a:buChar char="⚬"/>
            </a:pPr>
            <a:r>
              <a:rPr lang="en-US" sz="2500" spc="470">
                <a:solidFill>
                  <a:srgbClr val="FFFFFF"/>
                </a:solidFill>
                <a:latin typeface="TT Supermolot Condensed"/>
              </a:rPr>
              <a:t>Example: Use peer reviews and automated code review tools.</a:t>
            </a:r>
          </a:p>
          <a:p>
            <a:pPr marL="539754" lvl="1" indent="-269877" algn="l">
              <a:lnSpc>
                <a:spcPts val="3500"/>
              </a:lnSpc>
              <a:buFont typeface="Arial"/>
              <a:buChar char="•"/>
            </a:pPr>
            <a:r>
              <a:rPr lang="en-US" sz="2500" spc="470">
                <a:solidFill>
                  <a:srgbClr val="FFFFFF"/>
                </a:solidFill>
                <a:latin typeface="TT Supermolot Condensed"/>
              </a:rPr>
              <a:t>Static Analysis Tools: Use static analysis tools like SonarQube to detect vulnerabilities.</a:t>
            </a:r>
          </a:p>
          <a:p>
            <a:pPr marL="539754" lvl="1" indent="-269877" algn="l">
              <a:lnSpc>
                <a:spcPts val="3500"/>
              </a:lnSpc>
              <a:buFont typeface="Arial"/>
              <a:buChar char="•"/>
            </a:pPr>
            <a:r>
              <a:rPr lang="en-US" sz="2500" spc="470">
                <a:solidFill>
                  <a:srgbClr val="FFFFFF"/>
                </a:solidFill>
                <a:latin typeface="TT Supermolot Condensed"/>
              </a:rPr>
              <a:t>Security Testing: Perform regular security testing, including penetration testing.</a:t>
            </a:r>
          </a:p>
          <a:p>
            <a:pPr algn="l">
              <a:lnSpc>
                <a:spcPts val="3500"/>
              </a:lnSpc>
            </a:pPr>
            <a:endParaRPr lang="en-US" sz="2500" spc="470">
              <a:solidFill>
                <a:srgbClr val="FFFFFF"/>
              </a:solidFill>
              <a:latin typeface="TT Supermolot Condensed"/>
            </a:endParaRPr>
          </a:p>
          <a:p>
            <a:pPr algn="l">
              <a:lnSpc>
                <a:spcPts val="3500"/>
              </a:lnSpc>
              <a:spcBef>
                <a:spcPct val="0"/>
              </a:spcBef>
            </a:pPr>
            <a:endParaRPr lang="en-US" sz="2500" spc="470">
              <a:solidFill>
                <a:srgbClr val="FFFFFF"/>
              </a:solidFill>
              <a:latin typeface="TT Supermolot Condensed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>
            <a:off x="17756245" y="-28575"/>
            <a:ext cx="0" cy="5442881"/>
          </a:xfrm>
          <a:prstGeom prst="line">
            <a:avLst/>
          </a:prstGeom>
          <a:ln w="1905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AutoShape 4"/>
          <p:cNvSpPr/>
          <p:nvPr/>
        </p:nvSpPr>
        <p:spPr>
          <a:xfrm>
            <a:off x="1792180" y="3545978"/>
            <a:ext cx="835067" cy="0"/>
          </a:xfrm>
          <a:prstGeom prst="line">
            <a:avLst/>
          </a:prstGeom>
          <a:ln w="476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 rot="-5400000">
            <a:off x="15555728" y="7390351"/>
            <a:ext cx="4343886" cy="391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80"/>
              </a:lnSpc>
              <a:spcBef>
                <a:spcPct val="0"/>
              </a:spcBef>
            </a:pPr>
            <a:r>
              <a:rPr lang="en-US" sz="2200" spc="413">
                <a:solidFill>
                  <a:srgbClr val="FFFFFF"/>
                </a:solidFill>
                <a:latin typeface="Sansation"/>
              </a:rPr>
              <a:t>DEVELOPER CHECKLIST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792180" y="1468136"/>
            <a:ext cx="10689449" cy="1723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72"/>
              </a:lnSpc>
              <a:spcBef>
                <a:spcPct val="0"/>
              </a:spcBef>
            </a:pPr>
            <a:r>
              <a:rPr lang="en-US" sz="4908" spc="922">
                <a:solidFill>
                  <a:srgbClr val="FFFFFF"/>
                </a:solidFill>
                <a:latin typeface="Sansation Light"/>
              </a:rPr>
              <a:t>SECURITY TRAINING AND AWARENESS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792180" y="4283076"/>
            <a:ext cx="12661111" cy="30511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54" lvl="1" indent="-269877" algn="l">
              <a:lnSpc>
                <a:spcPts val="3500"/>
              </a:lnSpc>
              <a:buFont typeface="Arial"/>
              <a:buChar char="•"/>
            </a:pPr>
            <a:r>
              <a:rPr lang="en-US" sz="2500" spc="470">
                <a:solidFill>
                  <a:srgbClr val="FFFFFF"/>
                </a:solidFill>
                <a:latin typeface="TT Supermolot Condensed"/>
              </a:rPr>
              <a:t>Regular Training: Provide regular security training for developers;</a:t>
            </a:r>
          </a:p>
          <a:p>
            <a:pPr marL="1079509" lvl="2" indent="-359836" algn="l">
              <a:lnSpc>
                <a:spcPts val="3500"/>
              </a:lnSpc>
              <a:buFont typeface="Arial"/>
              <a:buChar char="⚬"/>
            </a:pPr>
            <a:r>
              <a:rPr lang="en-US" sz="2500" spc="470">
                <a:solidFill>
                  <a:srgbClr val="FFFFFF"/>
                </a:solidFill>
                <a:latin typeface="TT Supermolot Condensed"/>
              </a:rPr>
              <a:t>Example: Conduct workshops and training sessions on OWASP Top Ten.</a:t>
            </a:r>
          </a:p>
          <a:p>
            <a:pPr marL="539754" lvl="1" indent="-269877" algn="l">
              <a:lnSpc>
                <a:spcPts val="3500"/>
              </a:lnSpc>
              <a:buFont typeface="Arial"/>
              <a:buChar char="•"/>
            </a:pPr>
            <a:r>
              <a:rPr lang="en-US" sz="2500" spc="470">
                <a:solidFill>
                  <a:srgbClr val="FFFFFF"/>
                </a:solidFill>
                <a:latin typeface="TT Supermolot Condensed"/>
              </a:rPr>
              <a:t>Stay Updated: Keep updated with the latest security best practices and vulnerabilities.</a:t>
            </a:r>
          </a:p>
          <a:p>
            <a:pPr algn="l">
              <a:lnSpc>
                <a:spcPts val="3500"/>
              </a:lnSpc>
              <a:spcBef>
                <a:spcPct val="0"/>
              </a:spcBef>
            </a:pPr>
            <a:endParaRPr lang="en-US" sz="2500" spc="470">
              <a:solidFill>
                <a:srgbClr val="FFFFFF"/>
              </a:solidFill>
              <a:latin typeface="TT Supermolot Condensed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>
            <a:off x="17756245" y="-28575"/>
            <a:ext cx="0" cy="5442881"/>
          </a:xfrm>
          <a:prstGeom prst="line">
            <a:avLst/>
          </a:prstGeom>
          <a:ln w="1905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AutoShape 4"/>
          <p:cNvSpPr/>
          <p:nvPr/>
        </p:nvSpPr>
        <p:spPr>
          <a:xfrm>
            <a:off x="1792180" y="3545978"/>
            <a:ext cx="835067" cy="0"/>
          </a:xfrm>
          <a:prstGeom prst="line">
            <a:avLst/>
          </a:prstGeom>
          <a:ln w="476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3930417" y="5973337"/>
            <a:ext cx="10427166" cy="1797787"/>
          </a:xfrm>
          <a:custGeom>
            <a:avLst/>
            <a:gdLst/>
            <a:ahLst/>
            <a:cxnLst/>
            <a:rect l="l" t="t" r="r" b="b"/>
            <a:pathLst>
              <a:path w="10427166" h="1797787">
                <a:moveTo>
                  <a:pt x="0" y="0"/>
                </a:moveTo>
                <a:lnTo>
                  <a:pt x="10427166" y="0"/>
                </a:lnTo>
                <a:lnTo>
                  <a:pt x="10427166" y="1797788"/>
                </a:lnTo>
                <a:lnTo>
                  <a:pt x="0" y="17977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 rot="-5400000">
            <a:off x="15555728" y="7390351"/>
            <a:ext cx="4343886" cy="391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80"/>
              </a:lnSpc>
              <a:spcBef>
                <a:spcPct val="0"/>
              </a:spcBef>
            </a:pPr>
            <a:r>
              <a:rPr lang="en-US" sz="2200" spc="413">
                <a:solidFill>
                  <a:srgbClr val="FFFFFF"/>
                </a:solidFill>
                <a:latin typeface="Sansation"/>
              </a:rPr>
              <a:t>DEVELOPER CHECKLIST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792180" y="1468136"/>
            <a:ext cx="10689449" cy="1723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72"/>
              </a:lnSpc>
              <a:spcBef>
                <a:spcPct val="0"/>
              </a:spcBef>
            </a:pPr>
            <a:r>
              <a:rPr lang="en-US" sz="4908" spc="922">
                <a:solidFill>
                  <a:srgbClr val="FFFFFF"/>
                </a:solidFill>
                <a:latin typeface="Sansation Light"/>
              </a:rPr>
              <a:t>IMPLEMENT SECURITY HEADERS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792180" y="4283076"/>
            <a:ext cx="12661111" cy="12985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54" lvl="1" indent="-269877" algn="l">
              <a:lnSpc>
                <a:spcPts val="3500"/>
              </a:lnSpc>
              <a:buFont typeface="Arial"/>
              <a:buChar char="•"/>
            </a:pPr>
            <a:r>
              <a:rPr lang="en-US" sz="2500" spc="470">
                <a:solidFill>
                  <a:srgbClr val="FFFFFF"/>
                </a:solidFill>
                <a:latin typeface="TT Supermolot Condensed"/>
              </a:rPr>
              <a:t>Security Headers: Use HTTP security headers to protect against common attacks.</a:t>
            </a:r>
          </a:p>
          <a:p>
            <a:pPr algn="l">
              <a:lnSpc>
                <a:spcPts val="3500"/>
              </a:lnSpc>
              <a:spcBef>
                <a:spcPct val="0"/>
              </a:spcBef>
            </a:pPr>
            <a:endParaRPr lang="en-US" sz="2500" spc="470">
              <a:solidFill>
                <a:srgbClr val="FFFFFF"/>
              </a:solidFill>
              <a:latin typeface="TT Supermolot Condense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 rot="-5400000">
            <a:off x="16734292" y="8724666"/>
            <a:ext cx="1986758" cy="391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80"/>
              </a:lnSpc>
              <a:spcBef>
                <a:spcPct val="0"/>
              </a:spcBef>
            </a:pPr>
            <a:r>
              <a:rPr lang="en-US" sz="2200" spc="413">
                <a:solidFill>
                  <a:srgbClr val="FFFFFF"/>
                </a:solidFill>
                <a:latin typeface="Sansation"/>
              </a:rPr>
              <a:t>SUMMARY</a:t>
            </a:r>
          </a:p>
        </p:txBody>
      </p:sp>
      <p:sp>
        <p:nvSpPr>
          <p:cNvPr id="4" name="AutoShape 4"/>
          <p:cNvSpPr/>
          <p:nvPr/>
        </p:nvSpPr>
        <p:spPr>
          <a:xfrm flipH="1">
            <a:off x="17756245" y="-28575"/>
            <a:ext cx="35560" cy="8256059"/>
          </a:xfrm>
          <a:prstGeom prst="line">
            <a:avLst/>
          </a:prstGeom>
          <a:ln w="1905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" name="AutoShape 5"/>
          <p:cNvSpPr/>
          <p:nvPr/>
        </p:nvSpPr>
        <p:spPr>
          <a:xfrm rot="5400000">
            <a:off x="-1441149" y="7193498"/>
            <a:ext cx="7231598" cy="0"/>
          </a:xfrm>
          <a:prstGeom prst="line">
            <a:avLst/>
          </a:prstGeom>
          <a:ln w="1905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701355" y="2368130"/>
            <a:ext cx="7374236" cy="1120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88"/>
              </a:lnSpc>
              <a:spcBef>
                <a:spcPct val="0"/>
              </a:spcBef>
            </a:pPr>
            <a:r>
              <a:rPr lang="en-US" sz="6491" spc="1220">
                <a:solidFill>
                  <a:srgbClr val="FFFFFF"/>
                </a:solidFill>
                <a:latin typeface="Sansation"/>
              </a:rPr>
              <a:t>SUMMARY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587105" y="4386762"/>
            <a:ext cx="6858944" cy="2223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81" lvl="1" indent="-345440" algn="l">
              <a:lnSpc>
                <a:spcPts val="4480"/>
              </a:lnSpc>
              <a:buAutoNum type="arabicPeriod"/>
            </a:pPr>
            <a:r>
              <a:rPr lang="en-US" sz="3200" spc="601" dirty="0">
                <a:solidFill>
                  <a:srgbClr val="FFFFFF"/>
                </a:solidFill>
                <a:latin typeface="TT Supermolot Condensed"/>
              </a:rPr>
              <a:t>Secure Coding</a:t>
            </a:r>
          </a:p>
          <a:p>
            <a:pPr marL="690881" lvl="1" indent="-345440" algn="l">
              <a:lnSpc>
                <a:spcPts val="4480"/>
              </a:lnSpc>
              <a:buAutoNum type="arabicPeriod"/>
            </a:pPr>
            <a:r>
              <a:rPr lang="en-US" sz="3200" spc="601" dirty="0">
                <a:solidFill>
                  <a:srgbClr val="FFFFFF"/>
                </a:solidFill>
                <a:latin typeface="TT Supermolot Condensed"/>
              </a:rPr>
              <a:t>Common Security Issues</a:t>
            </a:r>
          </a:p>
          <a:p>
            <a:pPr marL="690881" lvl="1" indent="-345440" algn="l">
              <a:lnSpc>
                <a:spcPts val="4480"/>
              </a:lnSpc>
              <a:buAutoNum type="arabicPeriod"/>
            </a:pPr>
            <a:r>
              <a:rPr lang="en-US" sz="3200" spc="601" dirty="0">
                <a:solidFill>
                  <a:srgbClr val="FFFFFF"/>
                </a:solidFill>
                <a:latin typeface="TT Supermolot Condensed"/>
              </a:rPr>
              <a:t>Examples and Solutions</a:t>
            </a:r>
          </a:p>
          <a:p>
            <a:pPr marL="690881" lvl="1" indent="-345440" algn="l">
              <a:lnSpc>
                <a:spcPts val="4480"/>
              </a:lnSpc>
              <a:buAutoNum type="arabicPeriod"/>
            </a:pPr>
            <a:r>
              <a:rPr lang="en-US" sz="3200" spc="601" dirty="0">
                <a:solidFill>
                  <a:srgbClr val="FFFFFF"/>
                </a:solidFill>
                <a:latin typeface="TT Supermolot Condensed"/>
              </a:rPr>
              <a:t>Checklist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3084306" y="3841867"/>
            <a:ext cx="12119387" cy="8515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72"/>
              </a:lnSpc>
              <a:spcBef>
                <a:spcPct val="0"/>
              </a:spcBef>
            </a:pPr>
            <a:r>
              <a:rPr lang="en-US" sz="4908" spc="922">
                <a:solidFill>
                  <a:srgbClr val="FFFFFF"/>
                </a:solidFill>
                <a:latin typeface="Sansation Light"/>
              </a:rPr>
              <a:t>THANK YOU FOR WATCHING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7929022" y="5038725"/>
            <a:ext cx="2429957" cy="8515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72"/>
              </a:lnSpc>
              <a:spcBef>
                <a:spcPct val="0"/>
              </a:spcBef>
            </a:pPr>
            <a:r>
              <a:rPr lang="en-US" sz="4908" spc="922">
                <a:solidFill>
                  <a:srgbClr val="FFFFFF"/>
                </a:solidFill>
                <a:latin typeface="Sansation Light"/>
              </a:rPr>
              <a:t>THAIS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809536" y="3630727"/>
            <a:ext cx="14668928" cy="1762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382"/>
              </a:lnSpc>
              <a:spcBef>
                <a:spcPct val="0"/>
              </a:spcBef>
            </a:pPr>
            <a:r>
              <a:rPr lang="en-US" sz="10273" spc="1931">
                <a:solidFill>
                  <a:srgbClr val="FFFFFF"/>
                </a:solidFill>
                <a:latin typeface="Sansation"/>
              </a:rPr>
              <a:t>SECURE CODING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058733" y="5864844"/>
            <a:ext cx="8170534" cy="537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spc="601">
                <a:solidFill>
                  <a:srgbClr val="FFFFFF"/>
                </a:solidFill>
                <a:latin typeface="TT Supermolot Condensed"/>
              </a:rPr>
              <a:t>Why is it so important?</a:t>
            </a:r>
          </a:p>
        </p:txBody>
      </p:sp>
      <p:sp>
        <p:nvSpPr>
          <p:cNvPr id="5" name="AutoShape 5"/>
          <p:cNvSpPr/>
          <p:nvPr/>
        </p:nvSpPr>
        <p:spPr>
          <a:xfrm>
            <a:off x="5058733" y="5584198"/>
            <a:ext cx="8170534" cy="0"/>
          </a:xfrm>
          <a:prstGeom prst="line">
            <a:avLst/>
          </a:prstGeom>
          <a:ln w="476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 rot="-5400000">
            <a:off x="16068748" y="7903372"/>
            <a:ext cx="3317845" cy="391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80"/>
              </a:lnSpc>
              <a:spcBef>
                <a:spcPct val="0"/>
              </a:spcBef>
            </a:pPr>
            <a:r>
              <a:rPr lang="en-US" sz="2200" spc="413">
                <a:solidFill>
                  <a:srgbClr val="FFFFFF"/>
                </a:solidFill>
                <a:latin typeface="Sansation"/>
              </a:rPr>
              <a:t>SECURE CODING</a:t>
            </a:r>
          </a:p>
        </p:txBody>
      </p:sp>
      <p:sp>
        <p:nvSpPr>
          <p:cNvPr id="4" name="AutoShape 4"/>
          <p:cNvSpPr/>
          <p:nvPr/>
        </p:nvSpPr>
        <p:spPr>
          <a:xfrm>
            <a:off x="17756245" y="-28575"/>
            <a:ext cx="0" cy="6468922"/>
          </a:xfrm>
          <a:prstGeom prst="line">
            <a:avLst/>
          </a:prstGeom>
          <a:ln w="1905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31490" y="827505"/>
            <a:ext cx="12296515" cy="8191129"/>
          </a:xfrm>
          <a:custGeom>
            <a:avLst/>
            <a:gdLst/>
            <a:ahLst/>
            <a:cxnLst/>
            <a:rect l="l" t="t" r="r" b="b"/>
            <a:pathLst>
              <a:path w="12296515" h="8191129">
                <a:moveTo>
                  <a:pt x="0" y="0"/>
                </a:moveTo>
                <a:lnTo>
                  <a:pt x="12296515" y="0"/>
                </a:lnTo>
                <a:lnTo>
                  <a:pt x="12296515" y="8191129"/>
                </a:lnTo>
                <a:lnTo>
                  <a:pt x="0" y="819112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276076" y="5300476"/>
            <a:ext cx="6628028" cy="30511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 spc="470">
                <a:solidFill>
                  <a:srgbClr val="FFFFFF"/>
                </a:solidFill>
                <a:latin typeface="TT Supermolot Condensed Bold"/>
              </a:rPr>
              <a:t>Financial Impact</a:t>
            </a:r>
          </a:p>
          <a:p>
            <a:pPr algn="l">
              <a:lnSpc>
                <a:spcPts val="3500"/>
              </a:lnSpc>
            </a:pPr>
            <a:endParaRPr lang="en-US" sz="2500" spc="470">
              <a:solidFill>
                <a:srgbClr val="FFFFFF"/>
              </a:solidFill>
              <a:latin typeface="TT Supermolot Condensed Bold"/>
            </a:endParaRPr>
          </a:p>
          <a:p>
            <a:pPr algn="l">
              <a:lnSpc>
                <a:spcPts val="3500"/>
              </a:lnSpc>
            </a:pPr>
            <a:endParaRPr lang="en-US" sz="2500" spc="470">
              <a:solidFill>
                <a:srgbClr val="FFFFFF"/>
              </a:solidFill>
              <a:latin typeface="TT Supermolot Condensed Bold"/>
            </a:endParaRPr>
          </a:p>
          <a:p>
            <a:pPr algn="l">
              <a:lnSpc>
                <a:spcPts val="3500"/>
              </a:lnSpc>
            </a:pPr>
            <a:r>
              <a:rPr lang="en-US" sz="2500" spc="470">
                <a:solidFill>
                  <a:srgbClr val="FFFFFF"/>
                </a:solidFill>
                <a:latin typeface="TT Supermolot Condensed Bold"/>
              </a:rPr>
              <a:t>Legal and Regulatory Compliance</a:t>
            </a:r>
          </a:p>
          <a:p>
            <a:pPr algn="l">
              <a:lnSpc>
                <a:spcPts val="3500"/>
              </a:lnSpc>
            </a:pPr>
            <a:endParaRPr lang="en-US" sz="2500" spc="470">
              <a:solidFill>
                <a:srgbClr val="FFFFFF"/>
              </a:solidFill>
              <a:latin typeface="TT Supermolot Condensed Bold"/>
            </a:endParaRPr>
          </a:p>
          <a:p>
            <a:pPr algn="l">
              <a:lnSpc>
                <a:spcPts val="3500"/>
              </a:lnSpc>
            </a:pPr>
            <a:endParaRPr lang="en-US" sz="2500" spc="470">
              <a:solidFill>
                <a:srgbClr val="FFFFFF"/>
              </a:solidFill>
              <a:latin typeface="TT Supermolot Condensed Bold"/>
            </a:endParaRPr>
          </a:p>
          <a:p>
            <a:pPr algn="l">
              <a:lnSpc>
                <a:spcPts val="3500"/>
              </a:lnSpc>
              <a:spcBef>
                <a:spcPct val="0"/>
              </a:spcBef>
            </a:pPr>
            <a:r>
              <a:rPr lang="en-US" sz="2500" spc="470">
                <a:solidFill>
                  <a:srgbClr val="FFFFFF"/>
                </a:solidFill>
                <a:latin typeface="TT Supermolot Condensed Bold"/>
              </a:rPr>
              <a:t>Ethics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76076" y="2588931"/>
            <a:ext cx="10007343" cy="1771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 spc="470" dirty="0">
                <a:solidFill>
                  <a:srgbClr val="FFFFFF"/>
                </a:solidFill>
                <a:latin typeface="TT Supermolot Condensed Bold"/>
              </a:rPr>
              <a:t>Data Integrity and Privacy</a:t>
            </a:r>
          </a:p>
          <a:p>
            <a:pPr algn="l">
              <a:lnSpc>
                <a:spcPts val="3500"/>
              </a:lnSpc>
            </a:pPr>
            <a:endParaRPr lang="en-US" sz="2500" spc="470" dirty="0">
              <a:solidFill>
                <a:srgbClr val="FFFFFF"/>
              </a:solidFill>
              <a:latin typeface="TT Supermolot Condensed Bold"/>
            </a:endParaRPr>
          </a:p>
          <a:p>
            <a:pPr algn="l">
              <a:lnSpc>
                <a:spcPts val="3500"/>
              </a:lnSpc>
            </a:pPr>
            <a:endParaRPr lang="en-US" sz="2500" spc="470" dirty="0">
              <a:solidFill>
                <a:srgbClr val="FFFFFF"/>
              </a:solidFill>
              <a:latin typeface="TT Supermolot Condensed Bold"/>
            </a:endParaRPr>
          </a:p>
          <a:p>
            <a:pPr algn="l">
              <a:lnSpc>
                <a:spcPts val="3500"/>
              </a:lnSpc>
              <a:spcBef>
                <a:spcPct val="0"/>
              </a:spcBef>
            </a:pPr>
            <a:r>
              <a:rPr lang="en-US" sz="2500" spc="470" dirty="0">
                <a:solidFill>
                  <a:srgbClr val="FFFFFF"/>
                </a:solidFill>
                <a:latin typeface="TT Supermolot Condensed Bold"/>
              </a:rPr>
              <a:t>Trust and Reputation</a:t>
            </a:r>
          </a:p>
        </p:txBody>
      </p:sp>
      <p:sp>
        <p:nvSpPr>
          <p:cNvPr id="8" name="Freeform 8"/>
          <p:cNvSpPr/>
          <p:nvPr/>
        </p:nvSpPr>
        <p:spPr>
          <a:xfrm>
            <a:off x="10058400" y="3122502"/>
            <a:ext cx="6635690" cy="6635690"/>
          </a:xfrm>
          <a:custGeom>
            <a:avLst/>
            <a:gdLst/>
            <a:ahLst/>
            <a:cxnLst/>
            <a:rect l="l" t="t" r="r" b="b"/>
            <a:pathLst>
              <a:path w="6635690" h="6635690">
                <a:moveTo>
                  <a:pt x="0" y="0"/>
                </a:moveTo>
                <a:lnTo>
                  <a:pt x="6635690" y="0"/>
                </a:lnTo>
                <a:lnTo>
                  <a:pt x="6635690" y="6635689"/>
                </a:lnTo>
                <a:lnTo>
                  <a:pt x="0" y="663568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028700" y="3630727"/>
            <a:ext cx="16230600" cy="1762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382"/>
              </a:lnSpc>
              <a:spcBef>
                <a:spcPct val="0"/>
              </a:spcBef>
            </a:pPr>
            <a:r>
              <a:rPr lang="en-US" sz="10273" spc="1931">
                <a:solidFill>
                  <a:srgbClr val="FFFFFF"/>
                </a:solidFill>
                <a:latin typeface="Sansation"/>
              </a:rPr>
              <a:t>SECURITY ISSUES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531804" y="5864844"/>
            <a:ext cx="9224391" cy="537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spc="601">
                <a:solidFill>
                  <a:srgbClr val="FFFFFF"/>
                </a:solidFill>
                <a:latin typeface="TT Supermolot Condensed"/>
              </a:rPr>
              <a:t>The most common</a:t>
            </a:r>
          </a:p>
        </p:txBody>
      </p:sp>
      <p:sp>
        <p:nvSpPr>
          <p:cNvPr id="5" name="AutoShape 5"/>
          <p:cNvSpPr/>
          <p:nvPr/>
        </p:nvSpPr>
        <p:spPr>
          <a:xfrm>
            <a:off x="4763052" y="5584198"/>
            <a:ext cx="8761896" cy="0"/>
          </a:xfrm>
          <a:prstGeom prst="line">
            <a:avLst/>
          </a:prstGeom>
          <a:ln w="476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 rot="-5400000">
            <a:off x="16131971" y="7966595"/>
            <a:ext cx="3191398" cy="391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80"/>
              </a:lnSpc>
              <a:spcBef>
                <a:spcPct val="0"/>
              </a:spcBef>
            </a:pPr>
            <a:r>
              <a:rPr lang="en-US" sz="2200" spc="413">
                <a:solidFill>
                  <a:srgbClr val="FFFFFF"/>
                </a:solidFill>
                <a:latin typeface="Sansation"/>
              </a:rPr>
              <a:t>SECURITY ISSUES</a:t>
            </a:r>
          </a:p>
        </p:txBody>
      </p:sp>
      <p:sp>
        <p:nvSpPr>
          <p:cNvPr id="4" name="AutoShape 4"/>
          <p:cNvSpPr/>
          <p:nvPr/>
        </p:nvSpPr>
        <p:spPr>
          <a:xfrm>
            <a:off x="17756245" y="-28575"/>
            <a:ext cx="0" cy="6595368"/>
          </a:xfrm>
          <a:prstGeom prst="line">
            <a:avLst/>
          </a:prstGeom>
          <a:ln w="1905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" name="AutoShape 5"/>
          <p:cNvSpPr/>
          <p:nvPr/>
        </p:nvSpPr>
        <p:spPr>
          <a:xfrm>
            <a:off x="1792180" y="4356572"/>
            <a:ext cx="835067" cy="0"/>
          </a:xfrm>
          <a:prstGeom prst="line">
            <a:avLst/>
          </a:prstGeom>
          <a:ln w="476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9956624" y="1138716"/>
            <a:ext cx="7302676" cy="4903987"/>
          </a:xfrm>
          <a:custGeom>
            <a:avLst/>
            <a:gdLst/>
            <a:ahLst/>
            <a:cxnLst/>
            <a:rect l="l" t="t" r="r" b="b"/>
            <a:pathLst>
              <a:path w="7302676" h="4903987">
                <a:moveTo>
                  <a:pt x="0" y="0"/>
                </a:moveTo>
                <a:lnTo>
                  <a:pt x="7302676" y="0"/>
                </a:lnTo>
                <a:lnTo>
                  <a:pt x="7302676" y="4903987"/>
                </a:lnTo>
                <a:lnTo>
                  <a:pt x="0" y="490398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1792180" y="2339602"/>
            <a:ext cx="9373741" cy="8515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72"/>
              </a:lnSpc>
              <a:spcBef>
                <a:spcPct val="0"/>
              </a:spcBef>
            </a:pPr>
            <a:r>
              <a:rPr lang="en-US" sz="4908" spc="922">
                <a:solidFill>
                  <a:srgbClr val="FFFFFF"/>
                </a:solidFill>
                <a:latin typeface="Sansation Light"/>
              </a:rPr>
              <a:t>INJECTION FLAWS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792180" y="3367330"/>
            <a:ext cx="9373741" cy="422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  <a:spcBef>
                <a:spcPct val="0"/>
              </a:spcBef>
            </a:pPr>
            <a:r>
              <a:rPr lang="en-US" sz="2500" spc="470" dirty="0">
                <a:solidFill>
                  <a:srgbClr val="FFFFFF"/>
                </a:solidFill>
                <a:latin typeface="TT Supermolot Condensed"/>
              </a:rPr>
              <a:t>SQL Injection, Command Injection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792180" y="6214153"/>
            <a:ext cx="10564749" cy="12985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  <a:spcBef>
                <a:spcPct val="0"/>
              </a:spcBef>
            </a:pPr>
            <a:r>
              <a:rPr lang="en-US" sz="2500" spc="470">
                <a:solidFill>
                  <a:srgbClr val="FFFFFF"/>
                </a:solidFill>
                <a:latin typeface="TT Supermolot Condensed"/>
              </a:rPr>
              <a:t>An injection flaw is a vulnerability which allows an attacker to relay malicious code through an application to another system.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>
            <a:off x="17756245" y="-28575"/>
            <a:ext cx="0" cy="6595368"/>
          </a:xfrm>
          <a:prstGeom prst="line">
            <a:avLst/>
          </a:prstGeom>
          <a:ln w="1905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AutoShape 4"/>
          <p:cNvSpPr/>
          <p:nvPr/>
        </p:nvSpPr>
        <p:spPr>
          <a:xfrm>
            <a:off x="1792180" y="4356572"/>
            <a:ext cx="835067" cy="0"/>
          </a:xfrm>
          <a:prstGeom prst="line">
            <a:avLst/>
          </a:prstGeom>
          <a:ln w="476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8890624" y="6120161"/>
            <a:ext cx="8169326" cy="4084663"/>
          </a:xfrm>
          <a:custGeom>
            <a:avLst/>
            <a:gdLst/>
            <a:ahLst/>
            <a:cxnLst/>
            <a:rect l="l" t="t" r="r" b="b"/>
            <a:pathLst>
              <a:path w="8169326" h="4084663">
                <a:moveTo>
                  <a:pt x="0" y="0"/>
                </a:moveTo>
                <a:lnTo>
                  <a:pt x="8169326" y="0"/>
                </a:lnTo>
                <a:lnTo>
                  <a:pt x="8169326" y="4084663"/>
                </a:lnTo>
                <a:lnTo>
                  <a:pt x="0" y="40846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 rot="-5400000">
            <a:off x="16131971" y="7966595"/>
            <a:ext cx="3191398" cy="391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80"/>
              </a:lnSpc>
              <a:spcBef>
                <a:spcPct val="0"/>
              </a:spcBef>
            </a:pPr>
            <a:r>
              <a:rPr lang="en-US" sz="2200" spc="413">
                <a:solidFill>
                  <a:srgbClr val="FFFFFF"/>
                </a:solidFill>
                <a:latin typeface="Sansation"/>
              </a:rPr>
              <a:t>SECURITY ISSUES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792180" y="1468136"/>
            <a:ext cx="11879856" cy="1723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72"/>
              </a:lnSpc>
              <a:spcBef>
                <a:spcPct val="0"/>
              </a:spcBef>
            </a:pPr>
            <a:r>
              <a:rPr lang="en-US" sz="4908" spc="922">
                <a:solidFill>
                  <a:srgbClr val="FFFFFF"/>
                </a:solidFill>
                <a:latin typeface="Sansation"/>
              </a:rPr>
              <a:t>BROKEN AUTHENTICATION AND SESSION MANAGEMENT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792180" y="3367330"/>
            <a:ext cx="9373741" cy="422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  <a:spcBef>
                <a:spcPct val="0"/>
              </a:spcBef>
            </a:pPr>
            <a:r>
              <a:rPr lang="en-US" sz="2500" spc="470">
                <a:solidFill>
                  <a:srgbClr val="FFFFFF"/>
                </a:solidFill>
                <a:latin typeface="TT Supermolot Condensed"/>
              </a:rPr>
              <a:t>Weak Password Policies, Session Hijacking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792180" y="4928072"/>
            <a:ext cx="10564749" cy="12985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  <a:spcBef>
                <a:spcPct val="0"/>
              </a:spcBef>
            </a:pPr>
            <a:r>
              <a:rPr lang="en-US" sz="2500" spc="470">
                <a:solidFill>
                  <a:srgbClr val="FFFFFF"/>
                </a:solidFill>
                <a:latin typeface="TT Supermolot Condensed"/>
              </a:rPr>
              <a:t>Broken authentication is typically caused by poorly implemented authentication and session management functions.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>
            <a:off x="17756245" y="-28575"/>
            <a:ext cx="0" cy="6595368"/>
          </a:xfrm>
          <a:prstGeom prst="line">
            <a:avLst/>
          </a:prstGeom>
          <a:ln w="1905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AutoShape 4"/>
          <p:cNvSpPr/>
          <p:nvPr/>
        </p:nvSpPr>
        <p:spPr>
          <a:xfrm>
            <a:off x="1792180" y="3377294"/>
            <a:ext cx="835067" cy="0"/>
          </a:xfrm>
          <a:prstGeom prst="line">
            <a:avLst/>
          </a:prstGeom>
          <a:ln w="476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9262133" y="5946163"/>
            <a:ext cx="7549282" cy="4340837"/>
          </a:xfrm>
          <a:custGeom>
            <a:avLst/>
            <a:gdLst/>
            <a:ahLst/>
            <a:cxnLst/>
            <a:rect l="l" t="t" r="r" b="b"/>
            <a:pathLst>
              <a:path w="7549282" h="4340837">
                <a:moveTo>
                  <a:pt x="0" y="0"/>
                </a:moveTo>
                <a:lnTo>
                  <a:pt x="7549283" y="0"/>
                </a:lnTo>
                <a:lnTo>
                  <a:pt x="7549283" y="4340837"/>
                </a:lnTo>
                <a:lnTo>
                  <a:pt x="0" y="434083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 rot="-5400000">
            <a:off x="16131971" y="7966595"/>
            <a:ext cx="3191398" cy="391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80"/>
              </a:lnSpc>
              <a:spcBef>
                <a:spcPct val="0"/>
              </a:spcBef>
            </a:pPr>
            <a:r>
              <a:rPr lang="en-US" sz="2200" spc="413">
                <a:solidFill>
                  <a:srgbClr val="FFFFFF"/>
                </a:solidFill>
                <a:latin typeface="Sansation"/>
              </a:rPr>
              <a:t>SECURITY ISSUES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792180" y="1468021"/>
            <a:ext cx="11745940" cy="8515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72"/>
              </a:lnSpc>
              <a:spcBef>
                <a:spcPct val="0"/>
              </a:spcBef>
            </a:pPr>
            <a:r>
              <a:rPr lang="en-US" sz="4908" spc="922">
                <a:solidFill>
                  <a:srgbClr val="FFFFFF"/>
                </a:solidFill>
                <a:latin typeface="Sansation Light"/>
              </a:rPr>
              <a:t>CROSS-SITE SCRIPTING(XSS)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792180" y="2577663"/>
            <a:ext cx="9373741" cy="422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  <a:spcBef>
                <a:spcPct val="0"/>
              </a:spcBef>
            </a:pPr>
            <a:r>
              <a:rPr lang="en-US" sz="2500" spc="470">
                <a:solidFill>
                  <a:srgbClr val="FFFFFF"/>
                </a:solidFill>
                <a:latin typeface="TT Supermolot Condensed"/>
              </a:rPr>
              <a:t>Injection of Malicious scripts into web pages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792180" y="3705906"/>
            <a:ext cx="10564749" cy="21748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 spc="470">
                <a:solidFill>
                  <a:srgbClr val="FFFFFF"/>
                </a:solidFill>
                <a:latin typeface="TT Supermolot Condensed"/>
              </a:rPr>
              <a:t>Cross-site scripting (XSS) is an attack in which an attacker injects malicious executable scripts into the code of a trusted application or website.</a:t>
            </a:r>
          </a:p>
          <a:p>
            <a:pPr algn="l">
              <a:lnSpc>
                <a:spcPts val="3500"/>
              </a:lnSpc>
              <a:spcBef>
                <a:spcPct val="0"/>
              </a:spcBef>
            </a:pPr>
            <a:r>
              <a:rPr lang="en-US" sz="2500" spc="470">
                <a:solidFill>
                  <a:srgbClr val="FFFFFF"/>
                </a:solidFill>
                <a:latin typeface="TT Supermolot Condensed"/>
              </a:rPr>
              <a:t>Attackers often initiate an XSS attack by sending a malicious link to a user and enticing the user to click it.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948E780CF43CF428828F9E4AF017629" ma:contentTypeVersion="12" ma:contentTypeDescription="Create a new document." ma:contentTypeScope="" ma:versionID="5e7ee3c380f8f0cbe7d3118c9495a653">
  <xsd:schema xmlns:xsd="http://www.w3.org/2001/XMLSchema" xmlns:xs="http://www.w3.org/2001/XMLSchema" xmlns:p="http://schemas.microsoft.com/office/2006/metadata/properties" xmlns:ns2="9c1436be-b177-4296-814a-8ee8c9cb8279" xmlns:ns3="02a6357c-0aa3-4691-97e2-400d91bb6e76" targetNamespace="http://schemas.microsoft.com/office/2006/metadata/properties" ma:root="true" ma:fieldsID="104af5e93aa4649f6cb5d57200f4798d" ns2:_="" ns3:_="">
    <xsd:import namespace="9c1436be-b177-4296-814a-8ee8c9cb8279"/>
    <xsd:import namespace="02a6357c-0aa3-4691-97e2-400d91bb6e76"/>
    <xsd:element name="properties">
      <xsd:complexType>
        <xsd:sequence>
          <xsd:element name="documentManagement">
            <xsd:complexType>
              <xsd:all>
                <xsd:element ref="ns2:ReferenceId" minOccurs="0"/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c1436be-b177-4296-814a-8ee8c9cb8279" elementFormDefault="qualified">
    <xsd:import namespace="http://schemas.microsoft.com/office/2006/documentManagement/types"/>
    <xsd:import namespace="http://schemas.microsoft.com/office/infopath/2007/PartnerControls"/>
    <xsd:element name="ReferenceId" ma:index="8" nillable="true" ma:displayName="ReferenceId" ma:indexed="true" ma:internalName="ReferenceId">
      <xsd:simpleType>
        <xsd:restriction base="dms:Text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4" nillable="true" ma:taxonomy="true" ma:internalName="lcf76f155ced4ddcb4097134ff3c332f" ma:taxonomyFieldName="MediaServiceImageTags" ma:displayName="Image Tags" ma:readOnly="false" ma:fieldId="{5cf76f15-5ced-4ddc-b409-7134ff3c332f}" ma:taxonomyMulti="true" ma:sspId="a2b147bb-a4a6-4abe-9405-e0b13da13075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6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2a6357c-0aa3-4691-97e2-400d91bb6e76" elementFormDefault="qualified">
    <xsd:import namespace="http://schemas.microsoft.com/office/2006/documentManagement/types"/>
    <xsd:import namespace="http://schemas.microsoft.com/office/infopath/2007/PartnerControls"/>
    <xsd:element name="TaxCatchAll" ma:index="15" nillable="true" ma:displayName="Taxonomy Catch All Column" ma:hidden="true" ma:list="{d2379bad-586b-4303-9f01-37c4cde09922}" ma:internalName="TaxCatchAll" ma:showField="CatchAllData" ma:web="02a6357c-0aa3-4691-97e2-400d91bb6e7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45DBFC2-5E1C-47B8-BD9A-C6CE09DB2B9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3CE2E34-FF5A-4EA6-933A-CC230C3291F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c1436be-b177-4296-814a-8ee8c9cb8279"/>
    <ds:schemaRef ds:uri="02a6357c-0aa3-4691-97e2-400d91bb6e7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33</TotalTime>
  <Words>952</Words>
  <Application>Microsoft Office PowerPoint</Application>
  <PresentationFormat>Personalizar</PresentationFormat>
  <Paragraphs>143</Paragraphs>
  <Slides>31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31</vt:i4>
      </vt:variant>
    </vt:vector>
  </HeadingPairs>
  <TitlesOfParts>
    <vt:vector size="32" baseType="lpstr"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com Tema Espacial Preto com Estrelas Moderno </dc:title>
  <cp:lastModifiedBy>Thaís Baramarchi</cp:lastModifiedBy>
  <cp:revision>17</cp:revision>
  <dcterms:created xsi:type="dcterms:W3CDTF">2006-08-16T00:00:00Z</dcterms:created>
  <dcterms:modified xsi:type="dcterms:W3CDTF">2024-06-01T10:15:27Z</dcterms:modified>
  <dc:identifier>DAGG1dQqJ6s</dc:identifier>
</cp:coreProperties>
</file>